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9" r:id="rId3"/>
    <p:sldId id="260" r:id="rId4"/>
    <p:sldId id="257" r:id="rId5"/>
    <p:sldId id="261" r:id="rId6"/>
    <p:sldId id="265" r:id="rId7"/>
    <p:sldId id="284" r:id="rId8"/>
    <p:sldId id="272" r:id="rId9"/>
    <p:sldId id="285" r:id="rId10"/>
    <p:sldId id="268" r:id="rId11"/>
    <p:sldId id="275" r:id="rId12"/>
    <p:sldId id="286" r:id="rId13"/>
    <p:sldId id="287" r:id="rId14"/>
    <p:sldId id="288" r:id="rId15"/>
    <p:sldId id="289" r:id="rId16"/>
    <p:sldId id="290" r:id="rId17"/>
    <p:sldId id="292" r:id="rId18"/>
    <p:sldId id="293" r:id="rId19"/>
    <p:sldId id="295" r:id="rId20"/>
    <p:sldId id="296" r:id="rId21"/>
    <p:sldId id="294" r:id="rId22"/>
    <p:sldId id="297" r:id="rId23"/>
    <p:sldId id="298" r:id="rId24"/>
    <p:sldId id="299" r:id="rId25"/>
    <p:sldId id="300" r:id="rId26"/>
    <p:sldId id="282" r:id="rId27"/>
    <p:sldId id="301" r:id="rId28"/>
    <p:sldId id="3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5" d="100"/>
          <a:sy n="55" d="100"/>
        </p:scale>
        <p:origin x="-114" y="-3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F156C-D9DE-43A8-A5AB-ECFCDCC42100}" type="datetimeFigureOut">
              <a:rPr lang="en-US" smtClean="0"/>
              <a:t>3/26/2015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77B5A-E4F4-429D-BF53-22C1C69D8AAE}" type="slidenum">
              <a:rPr lang="en-US" smtClean="0"/>
              <a:t>‹#›</a:t>
            </a:fld>
            <a:endParaRPr lang="en-US"/>
          </a:p>
        </p:txBody>
      </p:sp>
    </p:spTree>
    <p:extLst>
      <p:ext uri="{BB962C8B-B14F-4D97-AF65-F5344CB8AC3E}">
        <p14:creationId xmlns:p14="http://schemas.microsoft.com/office/powerpoint/2010/main" val="3603455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Helvetica" panose="020B0604020202020204" pitchFamily="34" charset="0"/>
                <a:ea typeface="ＭＳ Ｐゴシック" panose="020B0600070205080204" pitchFamily="34" charset="-128"/>
              </a:defRPr>
            </a:lvl1pPr>
            <a:lvl2pPr marL="742950" indent="-285750" defTabSz="931863">
              <a:defRPr>
                <a:solidFill>
                  <a:schemeClr val="tx1"/>
                </a:solidFill>
                <a:latin typeface="Helvetica" panose="020B0604020202020204" pitchFamily="34" charset="0"/>
                <a:ea typeface="ＭＳ Ｐゴシック" panose="020B0600070205080204" pitchFamily="34" charset="-128"/>
              </a:defRPr>
            </a:lvl2pPr>
            <a:lvl3pPr marL="1143000" indent="-228600" defTabSz="931863">
              <a:defRPr>
                <a:solidFill>
                  <a:schemeClr val="tx1"/>
                </a:solidFill>
                <a:latin typeface="Helvetica" panose="020B0604020202020204" pitchFamily="34" charset="0"/>
                <a:ea typeface="ＭＳ Ｐゴシック" panose="020B0600070205080204" pitchFamily="34" charset="-128"/>
              </a:defRPr>
            </a:lvl3pPr>
            <a:lvl4pPr marL="1600200" indent="-228600" defTabSz="931863">
              <a:defRPr>
                <a:solidFill>
                  <a:schemeClr val="tx1"/>
                </a:solidFill>
                <a:latin typeface="Helvetica" panose="020B0604020202020204" pitchFamily="34" charset="0"/>
                <a:ea typeface="ＭＳ Ｐゴシック" panose="020B0600070205080204" pitchFamily="34" charset="-128"/>
              </a:defRPr>
            </a:lvl4pPr>
            <a:lvl5pPr marL="2057400" indent="-228600" defTabSz="931863">
              <a:defRPr>
                <a:solidFill>
                  <a:schemeClr val="tx1"/>
                </a:solidFill>
                <a:latin typeface="Helvetica"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fld id="{60071BB6-DF89-4C7F-A3AB-20522834BFBB}" type="slidenum">
              <a:rPr lang="en-US" altLang="en-US"/>
              <a:pPr/>
              <a:t>6</a:t>
            </a:fld>
            <a:endParaRPr lang="en-US" alt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10" tIns="46155" rIns="92310" bIns="46155"/>
          <a:lstStyle/>
          <a:p>
            <a:pPr eaLnBrk="1" hangingPunct="1"/>
            <a:r>
              <a:rPr lang="en-US" altLang="en-US" b="1" smtClean="0">
                <a:latin typeface="Helvetica" panose="020B0604020202020204" pitchFamily="34" charset="0"/>
                <a:ea typeface="ＭＳ Ｐゴシック" panose="020B0600070205080204" pitchFamily="34" charset="-128"/>
              </a:rPr>
              <a:t>But what happens when a person takes a drug? </a:t>
            </a:r>
            <a:r>
              <a:rPr lang="en-US" altLang="en-US" smtClean="0">
                <a:latin typeface="Helvetica" panose="020B0604020202020204" pitchFamily="34" charset="0"/>
                <a:ea typeface="ＭＳ Ｐゴシック" panose="020B0600070205080204" pitchFamily="34" charset="-128"/>
              </a:rPr>
              <a:t> This slide shows how cocaine is able to alter activity in the synapse.  Cocaine (shown in green), attaches to dopamine transporters (shown in purple), thereby blocking dopamine from being taken back up by the first neuron. Thus dopamine can continue to stimulate (maybe over-stimulate) the receptors of the second neuron because it remains in the synapse for a longer period of time. This duration of stimulation and amount of dopamine in the synapse is far greater than what normally occurs when a person engages in an enjoyable activity (e.g., eating, sex, etc), and is what produces cocaine’s intense euphoria and potential for abuse.</a:t>
            </a:r>
          </a:p>
        </p:txBody>
      </p:sp>
    </p:spTree>
    <p:extLst>
      <p:ext uri="{BB962C8B-B14F-4D97-AF65-F5344CB8AC3E}">
        <p14:creationId xmlns:p14="http://schemas.microsoft.com/office/powerpoint/2010/main" val="263938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0DBC2C-1235-46A3-8191-7E3CCA802C99}"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2035660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DBC2C-1235-46A3-8191-7E3CCA802C99}"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1167701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DBC2C-1235-46A3-8191-7E3CCA802C99}"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190395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0DBC2C-1235-46A3-8191-7E3CCA802C99}"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129381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0DBC2C-1235-46A3-8191-7E3CCA802C99}"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4183912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0DBC2C-1235-46A3-8191-7E3CCA802C99}"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3301343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0DBC2C-1235-46A3-8191-7E3CCA802C99}" type="datetimeFigureOut">
              <a:rPr lang="en-US" smtClean="0"/>
              <a:t>3/26/2015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2879722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0DBC2C-1235-46A3-8191-7E3CCA802C99}" type="datetimeFigureOut">
              <a:rPr lang="en-US" smtClean="0"/>
              <a:t>3/26/2015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140781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0DBC2C-1235-46A3-8191-7E3CCA802C99}" type="datetimeFigureOut">
              <a:rPr lang="en-US" smtClean="0"/>
              <a:t>3/26/2015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1394220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DBC2C-1235-46A3-8191-7E3CCA802C99}"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2861341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0DBC2C-1235-46A3-8191-7E3CCA802C99}"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7A0C1-FCB9-4966-9201-96AE26804170}" type="slidenum">
              <a:rPr lang="en-US" smtClean="0"/>
              <a:t>‹#›</a:t>
            </a:fld>
            <a:endParaRPr lang="en-US"/>
          </a:p>
        </p:txBody>
      </p:sp>
    </p:spTree>
    <p:extLst>
      <p:ext uri="{BB962C8B-B14F-4D97-AF65-F5344CB8AC3E}">
        <p14:creationId xmlns:p14="http://schemas.microsoft.com/office/powerpoint/2010/main" val="250031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DBC2C-1235-46A3-8191-7E3CCA802C99}" type="datetimeFigureOut">
              <a:rPr lang="en-US" smtClean="0"/>
              <a:t>3/26/2015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7A0C1-FCB9-4966-9201-96AE26804170}" type="slidenum">
              <a:rPr lang="en-US" smtClean="0"/>
              <a:t>‹#›</a:t>
            </a:fld>
            <a:endParaRPr lang="en-US"/>
          </a:p>
        </p:txBody>
      </p:sp>
    </p:spTree>
    <p:extLst>
      <p:ext uri="{BB962C8B-B14F-4D97-AF65-F5344CB8AC3E}">
        <p14:creationId xmlns:p14="http://schemas.microsoft.com/office/powerpoint/2010/main" val="1833693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ncbi.nlm.nih.gov/pmc/articles/PMC3357127/#R82" TargetMode="External"/><Relationship Id="rId13" Type="http://schemas.openxmlformats.org/officeDocument/2006/relationships/hyperlink" Target="http://www.ncbi.nlm.nih.gov/pmc/articles/PMC3357127/#R254" TargetMode="External"/><Relationship Id="rId18" Type="http://schemas.openxmlformats.org/officeDocument/2006/relationships/hyperlink" Target="http://www.ncbi.nlm.nih.gov/pmc/articles/PMC3357127/#R102" TargetMode="External"/><Relationship Id="rId3" Type="http://schemas.openxmlformats.org/officeDocument/2006/relationships/hyperlink" Target="http://www.ncbi.nlm.nih.gov/pmc/articles/PMC3357127/#R251" TargetMode="External"/><Relationship Id="rId21" Type="http://schemas.openxmlformats.org/officeDocument/2006/relationships/hyperlink" Target="http://www.ncbi.nlm.nih.gov/pmc/articles/PMC3357127/#R245" TargetMode="External"/><Relationship Id="rId7" Type="http://schemas.openxmlformats.org/officeDocument/2006/relationships/hyperlink" Target="http://www.ncbi.nlm.nih.gov/pmc/articles/PMC3357127/#R226" TargetMode="External"/><Relationship Id="rId12" Type="http://schemas.openxmlformats.org/officeDocument/2006/relationships/hyperlink" Target="http://www.ncbi.nlm.nih.gov/pmc/articles/PMC3357127/#R5" TargetMode="External"/><Relationship Id="rId17" Type="http://schemas.openxmlformats.org/officeDocument/2006/relationships/hyperlink" Target="http://www.ncbi.nlm.nih.gov/pmc/articles/PMC3357127/#R204" TargetMode="External"/><Relationship Id="rId2" Type="http://schemas.openxmlformats.org/officeDocument/2006/relationships/hyperlink" Target="http://www.ncbi.nlm.nih.gov/pmc/articles/PMC3357127/#R196" TargetMode="External"/><Relationship Id="rId16" Type="http://schemas.openxmlformats.org/officeDocument/2006/relationships/hyperlink" Target="http://www.ncbi.nlm.nih.gov/pmc/articles/PMC3357127/#R147" TargetMode="External"/><Relationship Id="rId20" Type="http://schemas.openxmlformats.org/officeDocument/2006/relationships/hyperlink" Target="http://www.ncbi.nlm.nih.gov/pmc/articles/PMC3357127/#R194" TargetMode="External"/><Relationship Id="rId1" Type="http://schemas.openxmlformats.org/officeDocument/2006/relationships/slideLayout" Target="../slideLayouts/slideLayout2.xml"/><Relationship Id="rId6" Type="http://schemas.openxmlformats.org/officeDocument/2006/relationships/hyperlink" Target="http://www.ncbi.nlm.nih.gov/pmc/articles/PMC3357127/#R225" TargetMode="External"/><Relationship Id="rId11" Type="http://schemas.openxmlformats.org/officeDocument/2006/relationships/hyperlink" Target="http://www.ncbi.nlm.nih.gov/pmc/articles/PMC3357127/#R64" TargetMode="External"/><Relationship Id="rId5" Type="http://schemas.openxmlformats.org/officeDocument/2006/relationships/hyperlink" Target="http://www.ncbi.nlm.nih.gov/pmc/articles/PMC3357127/#R293" TargetMode="External"/><Relationship Id="rId15" Type="http://schemas.openxmlformats.org/officeDocument/2006/relationships/hyperlink" Target="http://www.ncbi.nlm.nih.gov/pmc/articles/PMC3357127/#R124" TargetMode="External"/><Relationship Id="rId10" Type="http://schemas.openxmlformats.org/officeDocument/2006/relationships/hyperlink" Target="http://www.ncbi.nlm.nih.gov/pmc/articles/PMC3357127/#R76" TargetMode="External"/><Relationship Id="rId19" Type="http://schemas.openxmlformats.org/officeDocument/2006/relationships/hyperlink" Target="http://www.ncbi.nlm.nih.gov/pmc/articles/PMC3357127/#R240" TargetMode="External"/><Relationship Id="rId4" Type="http://schemas.openxmlformats.org/officeDocument/2006/relationships/hyperlink" Target="http://www.ncbi.nlm.nih.gov/pmc/articles/PMC3357127/#R69" TargetMode="External"/><Relationship Id="rId9" Type="http://schemas.openxmlformats.org/officeDocument/2006/relationships/hyperlink" Target="http://www.ncbi.nlm.nih.gov/pmc/articles/PMC3357127/#R221" TargetMode="External"/><Relationship Id="rId14" Type="http://schemas.openxmlformats.org/officeDocument/2006/relationships/hyperlink" Target="http://www.ncbi.nlm.nih.gov/pmc/articles/PMC3357127/#R310" TargetMode="External"/><Relationship Id="rId22" Type="http://schemas.openxmlformats.org/officeDocument/2006/relationships/hyperlink" Target="http://www.ncbi.nlm.nih.gov/pmc/articles/PMC3357127/#R17"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image" Target="../media/image37.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Relationship Id="rId7" Type="http://schemas.openxmlformats.org/officeDocument/2006/relationships/image" Target="../media/image44.tif"/><Relationship Id="rId2" Type="http://schemas.openxmlformats.org/officeDocument/2006/relationships/image" Target="../media/image39.tif"/><Relationship Id="rId1" Type="http://schemas.openxmlformats.org/officeDocument/2006/relationships/slideLayout" Target="../slideLayouts/slideLayout2.xml"/><Relationship Id="rId6" Type="http://schemas.openxmlformats.org/officeDocument/2006/relationships/image" Target="../media/image43.tif"/><Relationship Id="rId5" Type="http://schemas.openxmlformats.org/officeDocument/2006/relationships/image" Target="../media/image42.tif"/><Relationship Id="rId4" Type="http://schemas.openxmlformats.org/officeDocument/2006/relationships/image" Target="../media/image41.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The effect of morphology and localization of dopamine transporters on dopamine reuptake mechanism</a:t>
            </a:r>
          </a:p>
        </p:txBody>
      </p:sp>
      <p:sp>
        <p:nvSpPr>
          <p:cNvPr id="3" name="Subtitle 2"/>
          <p:cNvSpPr>
            <a:spLocks noGrp="1"/>
          </p:cNvSpPr>
          <p:nvPr>
            <p:ph type="subTitle" idx="1"/>
          </p:nvPr>
        </p:nvSpPr>
        <p:spPr/>
        <p:txBody>
          <a:bodyPr/>
          <a:lstStyle/>
          <a:p>
            <a:r>
              <a:rPr lang="en-US" dirty="0" err="1" smtClean="0"/>
              <a:t>Cihan</a:t>
            </a:r>
            <a:r>
              <a:rPr lang="en-US" dirty="0" smtClean="0"/>
              <a:t> Kaya</a:t>
            </a:r>
            <a:endParaRPr lang="en-US" dirty="0"/>
          </a:p>
        </p:txBody>
      </p:sp>
    </p:spTree>
    <p:extLst>
      <p:ext uri="{BB962C8B-B14F-4D97-AF65-F5344CB8AC3E}">
        <p14:creationId xmlns:p14="http://schemas.microsoft.com/office/powerpoint/2010/main" val="13030610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 between dopaminergic and </a:t>
            </a:r>
            <a:r>
              <a:rPr lang="en-US" dirty="0" err="1" smtClean="0"/>
              <a:t>glutamergic</a:t>
            </a:r>
            <a:r>
              <a:rPr lang="en-US" dirty="0" smtClean="0"/>
              <a:t> synapses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1438430"/>
              </p:ext>
            </p:extLst>
          </p:nvPr>
        </p:nvGraphicFramePr>
        <p:xfrm>
          <a:off x="3044756" y="1825625"/>
          <a:ext cx="6102488" cy="4351338"/>
        </p:xfrm>
        <a:graphic>
          <a:graphicData uri="http://schemas.openxmlformats.org/drawingml/2006/table">
            <a:tbl>
              <a:tblPr>
                <a:tableStyleId>{3C2FFA5D-87B4-456A-9821-1D502468CF0F}</a:tableStyleId>
              </a:tblPr>
              <a:tblGrid>
                <a:gridCol w="1525622"/>
                <a:gridCol w="1525622"/>
                <a:gridCol w="1525622"/>
                <a:gridCol w="1525622"/>
              </a:tblGrid>
              <a:tr h="212260">
                <a:tc>
                  <a:txBody>
                    <a:bodyPr/>
                    <a:lstStyle/>
                    <a:p>
                      <a:pPr algn="l" fontAlgn="b"/>
                      <a:r>
                        <a:rPr lang="en-US" sz="1000" dirty="0">
                          <a:effectLst/>
                        </a:rPr>
                        <a:t>Parameter</a:t>
                      </a:r>
                      <a:endParaRPr lang="en-US" sz="1000" b="1" dirty="0">
                        <a:effectLst/>
                      </a:endParaRPr>
                    </a:p>
                  </a:txBody>
                  <a:tcPr marL="53065" marR="53065" marT="26533" marB="26533" anchor="b"/>
                </a:tc>
                <a:tc>
                  <a:txBody>
                    <a:bodyPr/>
                    <a:lstStyle/>
                    <a:p>
                      <a:pPr algn="ctr" fontAlgn="b"/>
                      <a:r>
                        <a:rPr lang="en-US" sz="1000">
                          <a:effectLst/>
                        </a:rPr>
                        <a:t>Dopamine</a:t>
                      </a:r>
                      <a:endParaRPr lang="en-US" sz="1000" b="1">
                        <a:effectLst/>
                      </a:endParaRPr>
                    </a:p>
                  </a:txBody>
                  <a:tcPr marL="53065" marR="53065" marT="26533" marB="26533" anchor="b"/>
                </a:tc>
                <a:tc>
                  <a:txBody>
                    <a:bodyPr/>
                    <a:lstStyle/>
                    <a:p>
                      <a:pPr algn="ctr" fontAlgn="b"/>
                      <a:r>
                        <a:rPr lang="en-US" sz="1000">
                          <a:effectLst/>
                        </a:rPr>
                        <a:t>Glutamate</a:t>
                      </a:r>
                      <a:endParaRPr lang="en-US" sz="1000" b="1">
                        <a:effectLst/>
                      </a:endParaRPr>
                    </a:p>
                  </a:txBody>
                  <a:tcPr marL="53065" marR="53065" marT="26533" marB="26533" anchor="b"/>
                </a:tc>
                <a:tc>
                  <a:txBody>
                    <a:bodyPr/>
                    <a:lstStyle/>
                    <a:p>
                      <a:pPr algn="r" fontAlgn="b"/>
                      <a:r>
                        <a:rPr lang="en-US" sz="1000" dirty="0">
                          <a:effectLst/>
                        </a:rPr>
                        <a:t>refs.</a:t>
                      </a:r>
                      <a:endParaRPr lang="en-US" sz="1000" b="1" dirty="0">
                        <a:effectLst/>
                      </a:endParaRPr>
                    </a:p>
                  </a:txBody>
                  <a:tcPr marL="53065" marR="53065" marT="26533" marB="26533" anchor="b"/>
                </a:tc>
              </a:tr>
              <a:tr h="530651">
                <a:tc>
                  <a:txBody>
                    <a:bodyPr/>
                    <a:lstStyle/>
                    <a:p>
                      <a:pPr algn="l" fontAlgn="t"/>
                      <a:r>
                        <a:rPr lang="en-US" sz="1000" dirty="0">
                          <a:effectLst/>
                        </a:rPr>
                        <a:t>Transporter localization</a:t>
                      </a:r>
                    </a:p>
                  </a:txBody>
                  <a:tcPr marL="53065" marR="53065" marT="26533" marB="26533"/>
                </a:tc>
                <a:tc>
                  <a:txBody>
                    <a:bodyPr/>
                    <a:lstStyle/>
                    <a:p>
                      <a:pPr algn="ctr" fontAlgn="t"/>
                      <a:r>
                        <a:rPr lang="en-US" sz="1000">
                          <a:effectLst/>
                        </a:rPr>
                        <a:t>DA axons, somata and dendrites</a:t>
                      </a:r>
                    </a:p>
                  </a:txBody>
                  <a:tcPr marL="53065" marR="53065" marT="26533" marB="26533"/>
                </a:tc>
                <a:tc>
                  <a:txBody>
                    <a:bodyPr/>
                    <a:lstStyle/>
                    <a:p>
                      <a:pPr algn="ctr" fontAlgn="t"/>
                      <a:r>
                        <a:rPr lang="en-US" sz="1000">
                          <a:effectLst/>
                        </a:rPr>
                        <a:t>Pre- and postsynaptic, surrounding glia</a:t>
                      </a:r>
                    </a:p>
                  </a:txBody>
                  <a:tcPr marL="53065" marR="53065" marT="26533" marB="26533"/>
                </a:tc>
                <a:tc>
                  <a:txBody>
                    <a:bodyPr/>
                    <a:lstStyle/>
                    <a:p>
                      <a:pPr algn="r" fontAlgn="t"/>
                      <a:r>
                        <a:rPr lang="en-US" sz="1000">
                          <a:effectLst/>
                          <a:hlinkClick r:id="rId2"/>
                        </a:rPr>
                        <a:t>Nirenberg et al., 1996a</a:t>
                      </a:r>
                      <a:r>
                        <a:rPr lang="en-US" sz="1000">
                          <a:effectLst/>
                        </a:rPr>
                        <a:t/>
                      </a:r>
                      <a:br>
                        <a:rPr lang="en-US" sz="1000">
                          <a:effectLst/>
                        </a:rPr>
                      </a:br>
                      <a:r>
                        <a:rPr lang="en-US" sz="1000">
                          <a:effectLst/>
                          <a:hlinkClick r:id="rId3"/>
                        </a:rPr>
                        <a:t>Seal and Amara, 1999</a:t>
                      </a:r>
                      <a:r>
                        <a:rPr lang="en-US" sz="1000">
                          <a:effectLst/>
                        </a:rPr>
                        <a:t/>
                      </a:r>
                      <a:br>
                        <a:rPr lang="en-US" sz="1000">
                          <a:effectLst/>
                        </a:rPr>
                      </a:br>
                      <a:r>
                        <a:rPr lang="en-US" sz="1000">
                          <a:effectLst/>
                          <a:hlinkClick r:id="rId4"/>
                        </a:rPr>
                        <a:t>Danbolt, 2001</a:t>
                      </a:r>
                      <a:endParaRPr lang="en-US" sz="1000">
                        <a:effectLst/>
                      </a:endParaRPr>
                    </a:p>
                  </a:txBody>
                  <a:tcPr marL="53065" marR="53065" marT="26533" marB="26533"/>
                </a:tc>
              </a:tr>
              <a:tr h="530651">
                <a:tc>
                  <a:txBody>
                    <a:bodyPr/>
                    <a:lstStyle/>
                    <a:p>
                      <a:pPr algn="l" fontAlgn="t"/>
                      <a:r>
                        <a:rPr lang="en-US" sz="1000" dirty="0">
                          <a:effectLst/>
                        </a:rPr>
                        <a:t>Transporter cycle rate (molecules/s/transporter)</a:t>
                      </a:r>
                    </a:p>
                  </a:txBody>
                  <a:tcPr marL="53065" marR="53065" marT="26533" marB="26533"/>
                </a:tc>
                <a:tc>
                  <a:txBody>
                    <a:bodyPr/>
                    <a:lstStyle/>
                    <a:p>
                      <a:pPr algn="ctr" fontAlgn="t"/>
                      <a:r>
                        <a:rPr lang="en-US" sz="1000" dirty="0">
                          <a:effectLst/>
                        </a:rPr>
                        <a:t>2–5</a:t>
                      </a:r>
                    </a:p>
                  </a:txBody>
                  <a:tcPr marL="53065" marR="53065" marT="26533" marB="26533"/>
                </a:tc>
                <a:tc>
                  <a:txBody>
                    <a:bodyPr/>
                    <a:lstStyle/>
                    <a:p>
                      <a:pPr algn="ctr" fontAlgn="t"/>
                      <a:r>
                        <a:rPr lang="en-US" sz="1000">
                          <a:effectLst/>
                        </a:rPr>
                        <a:t>35</a:t>
                      </a:r>
                    </a:p>
                  </a:txBody>
                  <a:tcPr marL="53065" marR="53065" marT="26533" marB="26533"/>
                </a:tc>
                <a:tc>
                  <a:txBody>
                    <a:bodyPr/>
                    <a:lstStyle/>
                    <a:p>
                      <a:pPr algn="r" fontAlgn="t"/>
                      <a:r>
                        <a:rPr lang="en-US" sz="1000">
                          <a:effectLst/>
                          <a:hlinkClick r:id="rId5"/>
                        </a:rPr>
                        <a:t>Wadiche et al., 1995</a:t>
                      </a:r>
                      <a:r>
                        <a:rPr lang="en-US" sz="1000">
                          <a:effectLst/>
                        </a:rPr>
                        <a:t/>
                      </a:r>
                      <a:br>
                        <a:rPr lang="en-US" sz="1000">
                          <a:effectLst/>
                        </a:rPr>
                      </a:br>
                      <a:r>
                        <a:rPr lang="en-US" sz="1000">
                          <a:effectLst/>
                          <a:hlinkClick r:id="rId6"/>
                        </a:rPr>
                        <a:t>Povlock and Schenk, 1997</a:t>
                      </a:r>
                      <a:r>
                        <a:rPr lang="en-US" sz="1000">
                          <a:effectLst/>
                        </a:rPr>
                        <a:t/>
                      </a:r>
                      <a:br>
                        <a:rPr lang="en-US" sz="1000">
                          <a:effectLst/>
                        </a:rPr>
                      </a:br>
                      <a:r>
                        <a:rPr lang="en-US" sz="1000">
                          <a:effectLst/>
                          <a:hlinkClick r:id="rId7"/>
                        </a:rPr>
                        <a:t>Prasad and Amara, 2001</a:t>
                      </a:r>
                      <a:endParaRPr lang="en-US" sz="1000">
                        <a:effectLst/>
                      </a:endParaRPr>
                    </a:p>
                  </a:txBody>
                  <a:tcPr marL="53065" marR="53065" marT="26533" marB="26533"/>
                </a:tc>
              </a:tr>
              <a:tr h="1008237">
                <a:tc>
                  <a:txBody>
                    <a:bodyPr/>
                    <a:lstStyle/>
                    <a:p>
                      <a:pPr algn="l" fontAlgn="t"/>
                      <a:r>
                        <a:rPr lang="en-US" sz="1000" dirty="0" err="1">
                          <a:effectLst/>
                        </a:rPr>
                        <a:t>Intersynaptic</a:t>
                      </a:r>
                      <a:r>
                        <a:rPr lang="en-US" sz="1000" dirty="0">
                          <a:effectLst/>
                        </a:rPr>
                        <a:t> distance (forebrain)</a:t>
                      </a:r>
                    </a:p>
                  </a:txBody>
                  <a:tcPr marL="53065" marR="53065" marT="26533" marB="26533"/>
                </a:tc>
                <a:tc>
                  <a:txBody>
                    <a:bodyPr/>
                    <a:lstStyle/>
                    <a:p>
                      <a:pPr algn="ctr" fontAlgn="t"/>
                      <a:r>
                        <a:rPr lang="el-GR" sz="1000" dirty="0">
                          <a:effectLst/>
                        </a:rPr>
                        <a:t>1.2–3.5 μ</a:t>
                      </a:r>
                      <a:r>
                        <a:rPr lang="en-US" sz="1000" dirty="0">
                          <a:effectLst/>
                        </a:rPr>
                        <a:t>m</a:t>
                      </a:r>
                    </a:p>
                  </a:txBody>
                  <a:tcPr marL="53065" marR="53065" marT="26533" marB="26533"/>
                </a:tc>
                <a:tc>
                  <a:txBody>
                    <a:bodyPr/>
                    <a:lstStyle/>
                    <a:p>
                      <a:pPr algn="ctr" fontAlgn="t"/>
                      <a:r>
                        <a:rPr lang="el-GR" sz="1000" dirty="0">
                          <a:effectLst/>
                        </a:rPr>
                        <a:t>0.5 μ</a:t>
                      </a:r>
                      <a:r>
                        <a:rPr lang="en-US" sz="1000" dirty="0">
                          <a:effectLst/>
                        </a:rPr>
                        <a:t>m</a:t>
                      </a:r>
                    </a:p>
                  </a:txBody>
                  <a:tcPr marL="53065" marR="53065" marT="26533" marB="26533"/>
                </a:tc>
                <a:tc>
                  <a:txBody>
                    <a:bodyPr/>
                    <a:lstStyle/>
                    <a:p>
                      <a:pPr algn="r" fontAlgn="t"/>
                      <a:r>
                        <a:rPr lang="en-US" sz="1000">
                          <a:effectLst/>
                          <a:hlinkClick r:id="rId8"/>
                        </a:rPr>
                        <a:t>Doucet et al., 1986</a:t>
                      </a:r>
                      <a:r>
                        <a:rPr lang="en-US" sz="1000">
                          <a:effectLst/>
                        </a:rPr>
                        <a:t/>
                      </a:r>
                      <a:br>
                        <a:rPr lang="en-US" sz="1000">
                          <a:effectLst/>
                        </a:rPr>
                      </a:br>
                      <a:r>
                        <a:rPr lang="en-US" sz="1000">
                          <a:effectLst/>
                          <a:hlinkClick r:id="rId9"/>
                        </a:rPr>
                        <a:t>Pickel et al., 1981</a:t>
                      </a:r>
                      <a:r>
                        <a:rPr lang="en-US" sz="1000">
                          <a:effectLst/>
                        </a:rPr>
                        <a:t/>
                      </a:r>
                      <a:br>
                        <a:rPr lang="en-US" sz="1000">
                          <a:effectLst/>
                        </a:rPr>
                      </a:br>
                      <a:r>
                        <a:rPr lang="en-US" sz="1000">
                          <a:effectLst/>
                          <a:hlinkClick r:id="rId10"/>
                        </a:rPr>
                        <a:t>Descarries et al., 1996</a:t>
                      </a:r>
                      <a:r>
                        <a:rPr lang="en-US" sz="1000">
                          <a:effectLst/>
                        </a:rPr>
                        <a:t/>
                      </a:r>
                      <a:br>
                        <a:rPr lang="en-US" sz="1000">
                          <a:effectLst/>
                        </a:rPr>
                      </a:br>
                      <a:r>
                        <a:rPr lang="en-US" sz="1000">
                          <a:effectLst/>
                          <a:hlinkClick r:id="rId11"/>
                        </a:rPr>
                        <a:t>Cragg and Rice, 2004</a:t>
                      </a:r>
                      <a:r>
                        <a:rPr lang="en-US" sz="1000">
                          <a:effectLst/>
                        </a:rPr>
                        <a:t/>
                      </a:r>
                      <a:br>
                        <a:rPr lang="en-US" sz="1000">
                          <a:effectLst/>
                        </a:rPr>
                      </a:br>
                      <a:r>
                        <a:rPr lang="en-US" sz="1000">
                          <a:effectLst/>
                          <a:hlinkClick r:id="rId12"/>
                        </a:rPr>
                        <a:t>Arbuthnott and Wickens, 2007</a:t>
                      </a:r>
                      <a:endParaRPr lang="en-US" sz="1000">
                        <a:effectLst/>
                      </a:endParaRPr>
                    </a:p>
                  </a:txBody>
                  <a:tcPr marL="53065" marR="53065" marT="26533" marB="26533"/>
                </a:tc>
              </a:tr>
              <a:tr h="1167432">
                <a:tc>
                  <a:txBody>
                    <a:bodyPr/>
                    <a:lstStyle/>
                    <a:p>
                      <a:pPr algn="l" fontAlgn="t"/>
                      <a:r>
                        <a:rPr lang="en-US" sz="1000">
                          <a:effectLst/>
                        </a:rPr>
                        <a:t>Receptor localization</a:t>
                      </a:r>
                    </a:p>
                  </a:txBody>
                  <a:tcPr marL="53065" marR="53065" marT="26533" marB="26533"/>
                </a:tc>
                <a:tc>
                  <a:txBody>
                    <a:bodyPr/>
                    <a:lstStyle/>
                    <a:p>
                      <a:pPr algn="ctr" fontAlgn="t"/>
                      <a:r>
                        <a:rPr lang="en-US" sz="1000">
                          <a:effectLst/>
                        </a:rPr>
                        <a:t>extrasynaptic</a:t>
                      </a:r>
                    </a:p>
                  </a:txBody>
                  <a:tcPr marL="53065" marR="53065" marT="26533" marB="26533"/>
                </a:tc>
                <a:tc>
                  <a:txBody>
                    <a:bodyPr/>
                    <a:lstStyle/>
                    <a:p>
                      <a:pPr algn="ctr" fontAlgn="t"/>
                      <a:r>
                        <a:rPr lang="en-US" sz="1000" dirty="0">
                          <a:effectLst/>
                        </a:rPr>
                        <a:t>intra- and </a:t>
                      </a:r>
                      <a:r>
                        <a:rPr lang="en-US" sz="1000" dirty="0" err="1">
                          <a:effectLst/>
                        </a:rPr>
                        <a:t>extrasynaptic</a:t>
                      </a:r>
                      <a:endParaRPr lang="en-US" sz="1000" dirty="0">
                        <a:effectLst/>
                      </a:endParaRPr>
                    </a:p>
                  </a:txBody>
                  <a:tcPr marL="53065" marR="53065" marT="26533" marB="26533"/>
                </a:tc>
                <a:tc>
                  <a:txBody>
                    <a:bodyPr/>
                    <a:lstStyle/>
                    <a:p>
                      <a:pPr algn="r" fontAlgn="t"/>
                      <a:r>
                        <a:rPr lang="da-DK" sz="1000" dirty="0">
                          <a:effectLst/>
                          <a:hlinkClick r:id="rId13"/>
                        </a:rPr>
                        <a:t>Sesack et al., 1994</a:t>
                      </a:r>
                      <a:r>
                        <a:rPr lang="da-DK" sz="1000" dirty="0">
                          <a:effectLst/>
                        </a:rPr>
                        <a:t/>
                      </a:r>
                      <a:br>
                        <a:rPr lang="da-DK" sz="1000" dirty="0">
                          <a:effectLst/>
                        </a:rPr>
                      </a:br>
                      <a:r>
                        <a:rPr lang="da-DK" sz="1000" dirty="0">
                          <a:effectLst/>
                          <a:hlinkClick r:id="rId14"/>
                        </a:rPr>
                        <a:t>Yung et al., 1995</a:t>
                      </a:r>
                      <a:r>
                        <a:rPr lang="da-DK" sz="1000" dirty="0">
                          <a:effectLst/>
                        </a:rPr>
                        <a:t/>
                      </a:r>
                      <a:br>
                        <a:rPr lang="da-DK" sz="1000" dirty="0">
                          <a:effectLst/>
                        </a:rPr>
                      </a:br>
                      <a:r>
                        <a:rPr lang="da-DK" sz="1000" dirty="0">
                          <a:effectLst/>
                          <a:hlinkClick r:id="rId15"/>
                        </a:rPr>
                        <a:t>Hersch et al., 1995</a:t>
                      </a:r>
                      <a:r>
                        <a:rPr lang="da-DK" sz="1000" dirty="0">
                          <a:effectLst/>
                        </a:rPr>
                        <a:t/>
                      </a:r>
                      <a:br>
                        <a:rPr lang="da-DK" sz="1000" dirty="0">
                          <a:effectLst/>
                        </a:rPr>
                      </a:br>
                      <a:r>
                        <a:rPr lang="da-DK" sz="1000" dirty="0">
                          <a:effectLst/>
                          <a:hlinkClick r:id="rId16"/>
                        </a:rPr>
                        <a:t>Khan et al., 1998</a:t>
                      </a:r>
                      <a:r>
                        <a:rPr lang="da-DK" sz="1000" dirty="0">
                          <a:effectLst/>
                        </a:rPr>
                        <a:t/>
                      </a:r>
                      <a:br>
                        <a:rPr lang="da-DK" sz="1000" dirty="0">
                          <a:effectLst/>
                        </a:rPr>
                      </a:br>
                      <a:r>
                        <a:rPr lang="da-DK" sz="1000" dirty="0">
                          <a:effectLst/>
                          <a:hlinkClick r:id="rId17"/>
                        </a:rPr>
                        <a:t>Ottersen and Landsend, 1997</a:t>
                      </a:r>
                      <a:r>
                        <a:rPr lang="da-DK" sz="1000" dirty="0">
                          <a:effectLst/>
                        </a:rPr>
                        <a:t/>
                      </a:r>
                      <a:br>
                        <a:rPr lang="da-DK" sz="1000" dirty="0">
                          <a:effectLst/>
                        </a:rPr>
                      </a:br>
                      <a:r>
                        <a:rPr lang="da-DK" sz="1000" dirty="0">
                          <a:effectLst/>
                          <a:hlinkClick r:id="rId18"/>
                        </a:rPr>
                        <a:t>Galvan et al., 2006</a:t>
                      </a:r>
                      <a:endParaRPr lang="da-DK" sz="1000" dirty="0">
                        <a:effectLst/>
                      </a:endParaRPr>
                    </a:p>
                  </a:txBody>
                  <a:tcPr marL="53065" marR="53065" marT="26533" marB="26533"/>
                </a:tc>
              </a:tr>
              <a:tr h="371456">
                <a:tc>
                  <a:txBody>
                    <a:bodyPr/>
                    <a:lstStyle/>
                    <a:p>
                      <a:pPr algn="l" fontAlgn="t"/>
                      <a:r>
                        <a:rPr lang="en-US" sz="1000">
                          <a:effectLst/>
                        </a:rPr>
                        <a:t>Receptor sensitivity</a:t>
                      </a:r>
                    </a:p>
                  </a:txBody>
                  <a:tcPr marL="53065" marR="53065" marT="26533" marB="26533"/>
                </a:tc>
                <a:tc>
                  <a:txBody>
                    <a:bodyPr/>
                    <a:lstStyle/>
                    <a:p>
                      <a:pPr algn="ctr" fontAlgn="t"/>
                      <a:r>
                        <a:rPr lang="en-US" sz="1000">
                          <a:effectLst/>
                        </a:rPr>
                        <a:t>nM-</a:t>
                      </a:r>
                      <a:r>
                        <a:rPr lang="el-GR" sz="1000">
                          <a:effectLst/>
                        </a:rPr>
                        <a:t>μ</a:t>
                      </a:r>
                      <a:r>
                        <a:rPr lang="en-US" sz="1000">
                          <a:effectLst/>
                        </a:rPr>
                        <a:t>M</a:t>
                      </a:r>
                    </a:p>
                  </a:txBody>
                  <a:tcPr marL="53065" marR="53065" marT="26533" marB="26533"/>
                </a:tc>
                <a:tc>
                  <a:txBody>
                    <a:bodyPr/>
                    <a:lstStyle/>
                    <a:p>
                      <a:pPr algn="ctr" fontAlgn="t"/>
                      <a:r>
                        <a:rPr lang="el-GR" sz="1000">
                          <a:effectLst/>
                        </a:rPr>
                        <a:t>μ</a:t>
                      </a:r>
                      <a:r>
                        <a:rPr lang="en-US" sz="1000">
                          <a:effectLst/>
                        </a:rPr>
                        <a:t>M-mM</a:t>
                      </a:r>
                    </a:p>
                  </a:txBody>
                  <a:tcPr marL="53065" marR="53065" marT="26533" marB="26533"/>
                </a:tc>
                <a:tc>
                  <a:txBody>
                    <a:bodyPr/>
                    <a:lstStyle/>
                    <a:p>
                      <a:pPr algn="r" fontAlgn="t"/>
                      <a:r>
                        <a:rPr lang="en-US" sz="1000" dirty="0">
                          <a:effectLst/>
                          <a:hlinkClick r:id="rId19"/>
                        </a:rPr>
                        <a:t>Richfield et al., 1989</a:t>
                      </a:r>
                      <a:r>
                        <a:rPr lang="en-US" sz="1000" dirty="0">
                          <a:effectLst/>
                        </a:rPr>
                        <a:t/>
                      </a:r>
                      <a:br>
                        <a:rPr lang="en-US" sz="1000" dirty="0">
                          <a:effectLst/>
                        </a:rPr>
                      </a:br>
                      <a:r>
                        <a:rPr lang="en-US" sz="1000" dirty="0" err="1">
                          <a:effectLst/>
                          <a:hlinkClick r:id="rId20"/>
                        </a:rPr>
                        <a:t>Neve</a:t>
                      </a:r>
                      <a:r>
                        <a:rPr lang="en-US" sz="1000" dirty="0">
                          <a:effectLst/>
                          <a:hlinkClick r:id="rId20"/>
                        </a:rPr>
                        <a:t> and </a:t>
                      </a:r>
                      <a:r>
                        <a:rPr lang="en-US" sz="1000" dirty="0" err="1">
                          <a:effectLst/>
                          <a:hlinkClick r:id="rId20"/>
                        </a:rPr>
                        <a:t>Neve</a:t>
                      </a:r>
                      <a:r>
                        <a:rPr lang="en-US" sz="1000" dirty="0">
                          <a:effectLst/>
                          <a:hlinkClick r:id="rId20"/>
                        </a:rPr>
                        <a:t>, 1997</a:t>
                      </a:r>
                      <a:endParaRPr lang="en-US" sz="1000" dirty="0">
                        <a:effectLst/>
                      </a:endParaRPr>
                    </a:p>
                  </a:txBody>
                  <a:tcPr marL="53065" marR="53065" marT="26533" marB="26533"/>
                </a:tc>
              </a:tr>
              <a:tr h="530651">
                <a:tc>
                  <a:txBody>
                    <a:bodyPr/>
                    <a:lstStyle/>
                    <a:p>
                      <a:pPr algn="l" fontAlgn="t"/>
                      <a:r>
                        <a:rPr lang="en-US" sz="1000">
                          <a:effectLst/>
                        </a:rPr>
                        <a:t>Receptor response time</a:t>
                      </a:r>
                    </a:p>
                  </a:txBody>
                  <a:tcPr marL="53065" marR="53065" marT="26533" marB="26533"/>
                </a:tc>
                <a:tc>
                  <a:txBody>
                    <a:bodyPr/>
                    <a:lstStyle/>
                    <a:p>
                      <a:pPr algn="ctr" fontAlgn="t"/>
                      <a:r>
                        <a:rPr lang="en-US" sz="1000">
                          <a:effectLst/>
                        </a:rPr>
                        <a:t>1–5 ms</a:t>
                      </a:r>
                    </a:p>
                  </a:txBody>
                  <a:tcPr marL="53065" marR="53065" marT="26533" marB="26533"/>
                </a:tc>
                <a:tc>
                  <a:txBody>
                    <a:bodyPr/>
                    <a:lstStyle/>
                    <a:p>
                      <a:pPr algn="ctr" fontAlgn="t"/>
                      <a:r>
                        <a:rPr lang="en-US" sz="1000">
                          <a:effectLst/>
                        </a:rPr>
                        <a:t>50 ms - &gt;1 s</a:t>
                      </a:r>
                    </a:p>
                  </a:txBody>
                  <a:tcPr marL="53065" marR="53065" marT="26533" marB="26533"/>
                </a:tc>
                <a:tc>
                  <a:txBody>
                    <a:bodyPr/>
                    <a:lstStyle/>
                    <a:p>
                      <a:pPr algn="r" fontAlgn="t"/>
                      <a:r>
                        <a:rPr lang="en-US" sz="1000" dirty="0" err="1">
                          <a:effectLst/>
                          <a:hlinkClick r:id="rId21"/>
                        </a:rPr>
                        <a:t>Rusakov</a:t>
                      </a:r>
                      <a:r>
                        <a:rPr lang="en-US" sz="1000" dirty="0">
                          <a:effectLst/>
                          <a:hlinkClick r:id="rId21"/>
                        </a:rPr>
                        <a:t> and </a:t>
                      </a:r>
                      <a:r>
                        <a:rPr lang="en-US" sz="1000" dirty="0" err="1">
                          <a:effectLst/>
                          <a:hlinkClick r:id="rId21"/>
                        </a:rPr>
                        <a:t>Kullman</a:t>
                      </a:r>
                      <a:r>
                        <a:rPr lang="en-US" sz="1000" dirty="0">
                          <a:effectLst/>
                          <a:hlinkClick r:id="rId21"/>
                        </a:rPr>
                        <a:t>, 1998</a:t>
                      </a:r>
                      <a:r>
                        <a:rPr lang="en-US" sz="1000" dirty="0">
                          <a:effectLst/>
                        </a:rPr>
                        <a:t/>
                      </a:r>
                      <a:br>
                        <a:rPr lang="en-US" sz="1000" dirty="0">
                          <a:effectLst/>
                        </a:rPr>
                      </a:br>
                      <a:r>
                        <a:rPr lang="en-US" sz="1000" dirty="0">
                          <a:effectLst/>
                          <a:hlinkClick r:id="rId22"/>
                        </a:rPr>
                        <a:t>Barbour, 2001</a:t>
                      </a:r>
                      <a:endParaRPr lang="en-US" sz="1000" dirty="0">
                        <a:effectLst/>
                      </a:endParaRPr>
                    </a:p>
                  </a:txBody>
                  <a:tcPr marL="53065" marR="53065" marT="26533" marB="26533"/>
                </a:tc>
              </a:tr>
            </a:tbl>
          </a:graphicData>
        </a:graphic>
      </p:graphicFrame>
      <p:sp>
        <p:nvSpPr>
          <p:cNvPr id="5" name="TextBox 4"/>
          <p:cNvSpPr txBox="1"/>
          <p:nvPr/>
        </p:nvSpPr>
        <p:spPr>
          <a:xfrm>
            <a:off x="10563225" y="6286500"/>
            <a:ext cx="1457325" cy="646331"/>
          </a:xfrm>
          <a:prstGeom prst="rect">
            <a:avLst/>
          </a:prstGeom>
          <a:noFill/>
        </p:spPr>
        <p:txBody>
          <a:bodyPr wrap="square" rtlCol="0">
            <a:spAutoFit/>
          </a:bodyPr>
          <a:lstStyle/>
          <a:p>
            <a:r>
              <a:rPr lang="en-US" dirty="0" smtClean="0"/>
              <a:t>Rice et. al., 2011.</a:t>
            </a:r>
            <a:endParaRPr lang="en-US" dirty="0"/>
          </a:p>
        </p:txBody>
      </p:sp>
    </p:spTree>
    <p:extLst>
      <p:ext uri="{BB962C8B-B14F-4D97-AF65-F5344CB8AC3E}">
        <p14:creationId xmlns:p14="http://schemas.microsoft.com/office/powerpoint/2010/main" val="2446585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a:t>
            </a:r>
            <a:endParaRPr lang="en-US" dirty="0"/>
          </a:p>
        </p:txBody>
      </p:sp>
      <p:pic>
        <p:nvPicPr>
          <p:cNvPr id="4" name="Content Placeholder 3"/>
          <p:cNvPicPr>
            <a:picLocks noGrp="1" noChangeAspect="1"/>
          </p:cNvPicPr>
          <p:nvPr>
            <p:ph idx="1"/>
          </p:nvPr>
        </p:nvPicPr>
        <p:blipFill>
          <a:blip r:embed="rId2"/>
          <a:stretch>
            <a:fillRect/>
          </a:stretch>
        </p:blipFill>
        <p:spPr>
          <a:xfrm>
            <a:off x="1639213" y="1516815"/>
            <a:ext cx="8483979" cy="4899344"/>
          </a:xfrm>
          <a:prstGeom prst="rect">
            <a:avLst/>
          </a:prstGeom>
        </p:spPr>
      </p:pic>
      <p:sp>
        <p:nvSpPr>
          <p:cNvPr id="5" name="Rectangle 4"/>
          <p:cNvSpPr/>
          <p:nvPr/>
        </p:nvSpPr>
        <p:spPr>
          <a:xfrm>
            <a:off x="10269273" y="6416159"/>
            <a:ext cx="1788054" cy="369332"/>
          </a:xfrm>
          <a:prstGeom prst="rect">
            <a:avLst/>
          </a:prstGeom>
        </p:spPr>
        <p:txBody>
          <a:bodyPr wrap="none">
            <a:spAutoFit/>
          </a:bodyPr>
          <a:lstStyle/>
          <a:p>
            <a:r>
              <a:rPr lang="en-US" dirty="0"/>
              <a:t>Rice et. al., </a:t>
            </a:r>
            <a:r>
              <a:rPr lang="en-US" dirty="0" smtClean="0"/>
              <a:t>2008.</a:t>
            </a:r>
            <a:endParaRPr lang="en-US" dirty="0"/>
          </a:p>
        </p:txBody>
      </p:sp>
    </p:spTree>
    <p:extLst>
      <p:ext uri="{BB962C8B-B14F-4D97-AF65-F5344CB8AC3E}">
        <p14:creationId xmlns:p14="http://schemas.microsoft.com/office/powerpoint/2010/main" val="4223296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Preparation</a:t>
            </a:r>
            <a:endParaRPr lang="en-US" dirty="0"/>
          </a:p>
        </p:txBody>
      </p:sp>
      <p:sp>
        <p:nvSpPr>
          <p:cNvPr id="3" name="Content Placeholder 2"/>
          <p:cNvSpPr>
            <a:spLocks noGrp="1"/>
          </p:cNvSpPr>
          <p:nvPr>
            <p:ph idx="1"/>
          </p:nvPr>
        </p:nvSpPr>
        <p:spPr/>
        <p:txBody>
          <a:bodyPr/>
          <a:lstStyle/>
          <a:p>
            <a:r>
              <a:rPr lang="en-US" dirty="0" err="1" smtClean="0"/>
              <a:t>ssTEM</a:t>
            </a:r>
            <a:r>
              <a:rPr lang="en-US" dirty="0" smtClean="0"/>
              <a:t> stack from Drosophila ventral nerve cord (VNC) available on TrakEM2 software website. </a:t>
            </a:r>
          </a:p>
          <a:p>
            <a:endParaRPr lang="en-US" dirty="0"/>
          </a:p>
        </p:txBody>
      </p:sp>
    </p:spTree>
    <p:extLst>
      <p:ext uri="{BB962C8B-B14F-4D97-AF65-F5344CB8AC3E}">
        <p14:creationId xmlns:p14="http://schemas.microsoft.com/office/powerpoint/2010/main" val="277445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Preparation</a:t>
            </a:r>
            <a:endParaRPr lang="en-US" dirty="0"/>
          </a:p>
        </p:txBody>
      </p:sp>
      <p:sp>
        <p:nvSpPr>
          <p:cNvPr id="3" name="Content Placeholder 2"/>
          <p:cNvSpPr>
            <a:spLocks noGrp="1"/>
          </p:cNvSpPr>
          <p:nvPr>
            <p:ph idx="1"/>
          </p:nvPr>
        </p:nvSpPr>
        <p:spPr/>
        <p:txBody>
          <a:bodyPr/>
          <a:lstStyle/>
          <a:p>
            <a:r>
              <a:rPr lang="en-US" dirty="0" err="1" smtClean="0"/>
              <a:t>ssTEM</a:t>
            </a:r>
            <a:r>
              <a:rPr lang="en-US" dirty="0" smtClean="0"/>
              <a:t> stack from Drosophila ventral nerve cord (VNC) available on TrakEM2 software website.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5582" y="2729957"/>
            <a:ext cx="4002752" cy="400275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312" y="2729957"/>
            <a:ext cx="3989509" cy="3989509"/>
          </a:xfrm>
          <a:prstGeom prst="rect">
            <a:avLst/>
          </a:prstGeom>
        </p:spPr>
      </p:pic>
      <p:sp>
        <p:nvSpPr>
          <p:cNvPr id="6" name="TextBox 5"/>
          <p:cNvSpPr txBox="1"/>
          <p:nvPr/>
        </p:nvSpPr>
        <p:spPr>
          <a:xfrm>
            <a:off x="10553350" y="6176963"/>
            <a:ext cx="1577131" cy="646331"/>
          </a:xfrm>
          <a:prstGeom prst="rect">
            <a:avLst/>
          </a:prstGeom>
          <a:noFill/>
        </p:spPr>
        <p:txBody>
          <a:bodyPr wrap="square" rtlCol="0">
            <a:spAutoFit/>
          </a:bodyPr>
          <a:lstStyle/>
          <a:p>
            <a:r>
              <a:rPr lang="en-US" dirty="0" smtClean="0"/>
              <a:t>Cardona et. al, 2010.</a:t>
            </a:r>
            <a:endParaRPr lang="en-US" dirty="0"/>
          </a:p>
        </p:txBody>
      </p:sp>
    </p:spTree>
    <p:extLst>
      <p:ext uri="{BB962C8B-B14F-4D97-AF65-F5344CB8AC3E}">
        <p14:creationId xmlns:p14="http://schemas.microsoft.com/office/powerpoint/2010/main" val="354192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Preparation</a:t>
            </a:r>
            <a:endParaRPr lang="en-US" dirty="0"/>
          </a:p>
        </p:txBody>
      </p:sp>
      <p:sp>
        <p:nvSpPr>
          <p:cNvPr id="3" name="Content Placeholder 2"/>
          <p:cNvSpPr>
            <a:spLocks noGrp="1"/>
          </p:cNvSpPr>
          <p:nvPr>
            <p:ph idx="1"/>
          </p:nvPr>
        </p:nvSpPr>
        <p:spPr/>
        <p:txBody>
          <a:bodyPr/>
          <a:lstStyle/>
          <a:p>
            <a:r>
              <a:rPr lang="en-US" dirty="0" smtClean="0"/>
              <a:t>TrakEM2 is an </a:t>
            </a:r>
            <a:r>
              <a:rPr lang="en-US" dirty="0" err="1" smtClean="0"/>
              <a:t>ImageJ</a:t>
            </a:r>
            <a:r>
              <a:rPr lang="en-US" dirty="0" smtClean="0"/>
              <a:t> plugin for image registration, segmentation and annotation. </a:t>
            </a:r>
          </a:p>
          <a:p>
            <a:endParaRPr lang="en-US" dirty="0"/>
          </a:p>
          <a:p>
            <a:r>
              <a:rPr lang="en-US" dirty="0" smtClean="0"/>
              <a:t>Advantage : Provides </a:t>
            </a:r>
            <a:r>
              <a:rPr lang="en-US" dirty="0" err="1" smtClean="0"/>
              <a:t>wavefront</a:t>
            </a:r>
            <a:r>
              <a:rPr lang="en-US" dirty="0" smtClean="0"/>
              <a:t> file format which can be imported into Blender. </a:t>
            </a:r>
          </a:p>
          <a:p>
            <a:endParaRPr lang="en-US" dirty="0"/>
          </a:p>
        </p:txBody>
      </p:sp>
    </p:spTree>
    <p:extLst>
      <p:ext uri="{BB962C8B-B14F-4D97-AF65-F5344CB8AC3E}">
        <p14:creationId xmlns:p14="http://schemas.microsoft.com/office/powerpoint/2010/main" val="64781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Preparation</a:t>
            </a:r>
            <a:endParaRPr lang="en-US" dirty="0"/>
          </a:p>
        </p:txBody>
      </p:sp>
      <p:sp>
        <p:nvSpPr>
          <p:cNvPr id="3" name="Content Placeholder 2"/>
          <p:cNvSpPr>
            <a:spLocks noGrp="1"/>
          </p:cNvSpPr>
          <p:nvPr>
            <p:ph idx="1"/>
          </p:nvPr>
        </p:nvSpPr>
        <p:spPr/>
        <p:txBody>
          <a:bodyPr/>
          <a:lstStyle/>
          <a:p>
            <a:r>
              <a:rPr lang="en-US" dirty="0" smtClean="0"/>
              <a:t>The stack is already segmented and 3D reconstruction is prepared in TrakEM2.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0850" y="2627871"/>
            <a:ext cx="4082540" cy="4090087"/>
          </a:xfrm>
          <a:prstGeom prst="rect">
            <a:avLst/>
          </a:prstGeom>
        </p:spPr>
      </p:pic>
    </p:spTree>
    <p:extLst>
      <p:ext uri="{BB962C8B-B14F-4D97-AF65-F5344CB8AC3E}">
        <p14:creationId xmlns:p14="http://schemas.microsoft.com/office/powerpoint/2010/main" val="3905067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Preparation</a:t>
            </a:r>
            <a:endParaRPr lang="en-US" dirty="0"/>
          </a:p>
        </p:txBody>
      </p:sp>
      <p:sp>
        <p:nvSpPr>
          <p:cNvPr id="3" name="Content Placeholder 2"/>
          <p:cNvSpPr>
            <a:spLocks noGrp="1"/>
          </p:cNvSpPr>
          <p:nvPr>
            <p:ph idx="1"/>
          </p:nvPr>
        </p:nvSpPr>
        <p:spPr/>
        <p:txBody>
          <a:bodyPr/>
          <a:lstStyle/>
          <a:p>
            <a:r>
              <a:rPr lang="en-US" dirty="0" smtClean="0"/>
              <a:t>3D reconstructed image is labeled in Blender.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8514" y="2628285"/>
            <a:ext cx="2889507" cy="330290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3890" y="2842054"/>
            <a:ext cx="4012864" cy="264207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382518"/>
            <a:ext cx="3794445" cy="3794445"/>
          </a:xfrm>
          <a:prstGeom prst="rect">
            <a:avLst/>
          </a:prstGeom>
        </p:spPr>
      </p:pic>
      <p:sp>
        <p:nvSpPr>
          <p:cNvPr id="8" name="Oval 7"/>
          <p:cNvSpPr/>
          <p:nvPr/>
        </p:nvSpPr>
        <p:spPr>
          <a:xfrm>
            <a:off x="2842054" y="3155092"/>
            <a:ext cx="518984" cy="2883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3361038" y="3299254"/>
            <a:ext cx="2902229" cy="498389"/>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334323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Geometry Preparation</a:t>
            </a:r>
            <a:endParaRPr lang="en-US" dirty="0"/>
          </a:p>
        </p:txBody>
      </p:sp>
      <p:sp>
        <p:nvSpPr>
          <p:cNvPr id="3" name="Content Placeholder 2"/>
          <p:cNvSpPr>
            <a:spLocks noGrp="1"/>
          </p:cNvSpPr>
          <p:nvPr>
            <p:ph idx="1"/>
          </p:nvPr>
        </p:nvSpPr>
        <p:spPr/>
        <p:txBody>
          <a:bodyPr/>
          <a:lstStyle/>
          <a:p>
            <a:r>
              <a:rPr lang="en-US" dirty="0" smtClean="0"/>
              <a:t>Geometry has:</a:t>
            </a:r>
          </a:p>
          <a:p>
            <a:pPr lvl="1"/>
            <a:r>
              <a:rPr lang="en-US" sz="1800" dirty="0" smtClean="0"/>
              <a:t>11 axons</a:t>
            </a:r>
          </a:p>
          <a:p>
            <a:pPr lvl="1"/>
            <a:r>
              <a:rPr lang="en-US" sz="1800" dirty="0" smtClean="0"/>
              <a:t>24 synapses</a:t>
            </a:r>
          </a:p>
          <a:p>
            <a:pPr lvl="1"/>
            <a:r>
              <a:rPr lang="en-US" sz="1800" dirty="0" smtClean="0"/>
              <a:t>89 transporter regions (randomly assigned around synaptic clefts)</a:t>
            </a:r>
          </a:p>
          <a:p>
            <a:pPr lvl="1"/>
            <a:r>
              <a:rPr lang="en-US" sz="1800" dirty="0" smtClean="0"/>
              <a:t>Rest of the objects (dendrites, glial cells) used as single reflective surface</a:t>
            </a:r>
          </a:p>
          <a:p>
            <a:pPr marL="457200" lvl="1" indent="0">
              <a:buNone/>
            </a:pP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7485" r="19641"/>
          <a:stretch/>
        </p:blipFill>
        <p:spPr>
          <a:xfrm>
            <a:off x="2117127" y="3708394"/>
            <a:ext cx="3311611" cy="296270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229" r="22031"/>
          <a:stretch/>
        </p:blipFill>
        <p:spPr>
          <a:xfrm>
            <a:off x="6606748" y="3708447"/>
            <a:ext cx="3041110" cy="2962656"/>
          </a:xfrm>
          <a:prstGeom prst="rect">
            <a:avLst/>
          </a:prstGeom>
        </p:spPr>
      </p:pic>
    </p:spTree>
    <p:extLst>
      <p:ext uri="{BB962C8B-B14F-4D97-AF65-F5344CB8AC3E}">
        <p14:creationId xmlns:p14="http://schemas.microsoft.com/office/powerpoint/2010/main" val="969193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Reaction-Diffusion System</a:t>
            </a:r>
            <a:endParaRPr lang="en-US" dirty="0"/>
          </a:p>
        </p:txBody>
      </p:sp>
      <p:grpSp>
        <p:nvGrpSpPr>
          <p:cNvPr id="12" name="Group 11"/>
          <p:cNvGrpSpPr/>
          <p:nvPr/>
        </p:nvGrpSpPr>
        <p:grpSpPr>
          <a:xfrm>
            <a:off x="2844219" y="2152007"/>
            <a:ext cx="6308017" cy="806109"/>
            <a:chOff x="2638273" y="1690688"/>
            <a:chExt cx="6308017" cy="806109"/>
          </a:xfrm>
        </p:grpSpPr>
        <mc:AlternateContent xmlns:mc="http://schemas.openxmlformats.org/markup-compatibility/2006" xmlns:a14="http://schemas.microsoft.com/office/drawing/2010/main">
          <mc:Choice Requires="a14">
            <p:sp>
              <p:nvSpPr>
                <p:cNvPr id="9" name="TextBox 8"/>
                <p:cNvSpPr txBox="1"/>
                <p:nvPr/>
              </p:nvSpPr>
              <p:spPr>
                <a:xfrm>
                  <a:off x="2638273" y="1988966"/>
                  <a:ext cx="630801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𝐷𝐴</m:t>
                        </m:r>
                        <m:r>
                          <a:rPr lang="en-US" b="0" i="1" baseline="-25000"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𝐷𝐴𝑇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𝐷𝐴𝑖</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𝐷𝐴𝑇</m:t>
                        </m:r>
                      </m:oMath>
                    </m:oMathPara>
                  </a14:m>
                  <a:endParaRPr lang="en-US" i="1" dirty="0"/>
                </a:p>
              </p:txBody>
            </p:sp>
          </mc:Choice>
          <mc:Fallback xmlns="">
            <p:sp>
              <p:nvSpPr>
                <p:cNvPr id="9" name="TextBox 8"/>
                <p:cNvSpPr txBox="1">
                  <a:spLocks noRot="1" noChangeAspect="1" noMove="1" noResize="1" noEditPoints="1" noAdjustHandles="1" noChangeArrowheads="1" noChangeShapeType="1" noTextEdit="1"/>
                </p:cNvSpPr>
                <p:nvPr/>
              </p:nvSpPr>
              <p:spPr>
                <a:xfrm>
                  <a:off x="2638273" y="1988966"/>
                  <a:ext cx="6308017" cy="276999"/>
                </a:xfrm>
                <a:prstGeom prst="rect">
                  <a:avLst/>
                </a:prstGeom>
                <a:blipFill rotWithShape="0">
                  <a:blip r:embed="rId2"/>
                  <a:stretch>
                    <a:fillRect b="-13333"/>
                  </a:stretch>
                </a:blipFill>
              </p:spPr>
              <p:txBody>
                <a:bodyPr/>
                <a:lstStyle/>
                <a:p>
                  <a:r>
                    <a:rPr lang="en-US">
                      <a:noFill/>
                    </a:rPr>
                    <a:t> </a:t>
                  </a:r>
                </a:p>
              </p:txBody>
            </p:sp>
          </mc:Fallback>
        </mc:AlternateContent>
        <p:sp>
          <p:nvSpPr>
            <p:cNvPr id="4" name="TextBox 3"/>
            <p:cNvSpPr txBox="1"/>
            <p:nvPr/>
          </p:nvSpPr>
          <p:spPr>
            <a:xfrm>
              <a:off x="4950941" y="1690688"/>
              <a:ext cx="367408" cy="369332"/>
            </a:xfrm>
            <a:prstGeom prst="rect">
              <a:avLst/>
            </a:prstGeom>
            <a:noFill/>
          </p:spPr>
          <p:txBody>
            <a:bodyPr wrap="none" rtlCol="0">
              <a:spAutoFit/>
            </a:bodyPr>
            <a:lstStyle/>
            <a:p>
              <a:r>
                <a:rPr lang="en-US" dirty="0" smtClean="0"/>
                <a:t>k</a:t>
              </a:r>
              <a:r>
                <a:rPr lang="en-US" baseline="-25000" dirty="0" smtClean="0"/>
                <a:t>1</a:t>
              </a:r>
              <a:endParaRPr lang="en-US" baseline="-25000" dirty="0"/>
            </a:p>
          </p:txBody>
        </p:sp>
        <p:sp>
          <p:nvSpPr>
            <p:cNvPr id="10" name="TextBox 9"/>
            <p:cNvSpPr txBox="1"/>
            <p:nvPr/>
          </p:nvSpPr>
          <p:spPr>
            <a:xfrm>
              <a:off x="4950941" y="2127465"/>
              <a:ext cx="413896" cy="369332"/>
            </a:xfrm>
            <a:prstGeom prst="rect">
              <a:avLst/>
            </a:prstGeom>
            <a:noFill/>
          </p:spPr>
          <p:txBody>
            <a:bodyPr wrap="none" rtlCol="0">
              <a:spAutoFit/>
            </a:bodyPr>
            <a:lstStyle/>
            <a:p>
              <a:r>
                <a:rPr lang="en-US" dirty="0" smtClean="0"/>
                <a:t>k</a:t>
              </a:r>
              <a:r>
                <a:rPr lang="en-US" baseline="-25000" dirty="0" smtClean="0"/>
                <a:t>-1</a:t>
              </a:r>
              <a:endParaRPr lang="en-US" baseline="-25000" dirty="0"/>
            </a:p>
          </p:txBody>
        </p:sp>
        <p:sp>
          <p:nvSpPr>
            <p:cNvPr id="11" name="TextBox 10"/>
            <p:cNvSpPr txBox="1"/>
            <p:nvPr/>
          </p:nvSpPr>
          <p:spPr>
            <a:xfrm>
              <a:off x="6256641" y="1690688"/>
              <a:ext cx="471539" cy="369332"/>
            </a:xfrm>
            <a:prstGeom prst="rect">
              <a:avLst/>
            </a:prstGeom>
            <a:noFill/>
          </p:spPr>
          <p:txBody>
            <a:bodyPr wrap="none" rtlCol="0">
              <a:spAutoFit/>
            </a:bodyPr>
            <a:lstStyle/>
            <a:p>
              <a:r>
                <a:rPr lang="en-US" dirty="0" err="1" smtClean="0"/>
                <a:t>k</a:t>
              </a:r>
              <a:r>
                <a:rPr lang="en-US" baseline="-25000" dirty="0" err="1" smtClean="0"/>
                <a:t>cat</a:t>
              </a:r>
              <a:endParaRPr lang="en-US" baseline="-25000" dirty="0"/>
            </a:p>
          </p:txBody>
        </p:sp>
      </p:grpSp>
      <p:graphicFrame>
        <p:nvGraphicFramePr>
          <p:cNvPr id="5" name="Table 4"/>
          <p:cNvGraphicFramePr>
            <a:graphicFrameLocks noGrp="1"/>
          </p:cNvGraphicFramePr>
          <p:nvPr>
            <p:extLst>
              <p:ext uri="{D42A27DB-BD31-4B8C-83A1-F6EECF244321}">
                <p14:modId xmlns:p14="http://schemas.microsoft.com/office/powerpoint/2010/main" val="2015204928"/>
              </p:ext>
            </p:extLst>
          </p:nvPr>
        </p:nvGraphicFramePr>
        <p:xfrm>
          <a:off x="3123141" y="3324401"/>
          <a:ext cx="6096000" cy="25958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n-US" dirty="0" smtClean="0"/>
                        <a:t>Parameter</a:t>
                      </a:r>
                      <a:endParaRPr lang="en-US" dirty="0"/>
                    </a:p>
                  </a:txBody>
                  <a:tcPr/>
                </a:tc>
                <a:tc>
                  <a:txBody>
                    <a:bodyPr/>
                    <a:lstStyle/>
                    <a:p>
                      <a:pPr algn="ctr"/>
                      <a:r>
                        <a:rPr lang="en-US" dirty="0" smtClean="0"/>
                        <a:t>Value</a:t>
                      </a:r>
                      <a:endParaRPr lang="en-US" dirty="0"/>
                    </a:p>
                  </a:txBody>
                  <a:tcPr/>
                </a:tc>
                <a:tc>
                  <a:txBody>
                    <a:bodyPr/>
                    <a:lstStyle/>
                    <a:p>
                      <a:r>
                        <a:rPr lang="en-US" dirty="0" smtClean="0"/>
                        <a:t>Ref</a:t>
                      </a:r>
                      <a:endParaRPr lang="en-US" dirty="0"/>
                    </a:p>
                  </a:txBody>
                  <a:tcPr/>
                </a:tc>
              </a:tr>
              <a:tr h="370840">
                <a:tc>
                  <a:txBody>
                    <a:bodyPr/>
                    <a:lstStyle/>
                    <a:p>
                      <a:pPr algn="ctr"/>
                      <a:r>
                        <a:rPr lang="en-US" dirty="0" smtClean="0"/>
                        <a:t>k</a:t>
                      </a:r>
                      <a:r>
                        <a:rPr lang="en-US" baseline="-25000" dirty="0" smtClean="0"/>
                        <a:t>1</a:t>
                      </a:r>
                      <a:endParaRPr lang="en-US" baseline="-25000" dirty="0"/>
                    </a:p>
                  </a:txBody>
                  <a:tcPr/>
                </a:tc>
                <a:tc>
                  <a:txBody>
                    <a:bodyPr/>
                    <a:lstStyle/>
                    <a:p>
                      <a:pPr algn="ctr"/>
                      <a:r>
                        <a:rPr lang="en-US" dirty="0" smtClean="0"/>
                        <a:t>4e7 M</a:t>
                      </a:r>
                      <a:r>
                        <a:rPr lang="en-US" baseline="30000" dirty="0" smtClean="0"/>
                        <a:t>-1</a:t>
                      </a:r>
                      <a:r>
                        <a:rPr lang="en-US" dirty="0" smtClean="0"/>
                        <a:t> s</a:t>
                      </a:r>
                      <a:r>
                        <a:rPr lang="en-US" baseline="30000" dirty="0" smtClean="0"/>
                        <a:t>-1</a:t>
                      </a:r>
                      <a:endParaRPr lang="en-US" baseline="30000" dirty="0"/>
                    </a:p>
                  </a:txBody>
                  <a:tcPr/>
                </a:tc>
                <a:tc>
                  <a:txBody>
                    <a:bodyPr/>
                    <a:lstStyle/>
                    <a:p>
                      <a:r>
                        <a:rPr lang="en-US" dirty="0" err="1" smtClean="0"/>
                        <a:t>Garris</a:t>
                      </a:r>
                      <a:r>
                        <a:rPr lang="en-US" dirty="0" smtClean="0"/>
                        <a:t> et. al.</a:t>
                      </a:r>
                      <a:endParaRPr lang="en-US" dirty="0"/>
                    </a:p>
                  </a:txBody>
                  <a:tcPr/>
                </a:tc>
              </a:tr>
              <a:tr h="370840">
                <a:tc>
                  <a:txBody>
                    <a:bodyPr/>
                    <a:lstStyle/>
                    <a:p>
                      <a:pPr algn="ctr"/>
                      <a:r>
                        <a:rPr lang="en-US" baseline="0" dirty="0" smtClean="0"/>
                        <a:t>k</a:t>
                      </a:r>
                      <a:r>
                        <a:rPr lang="en-US" baseline="-25000" dirty="0" smtClean="0"/>
                        <a:t>-1</a:t>
                      </a:r>
                      <a:endParaRPr lang="en-US" baseline="-25000" dirty="0"/>
                    </a:p>
                  </a:txBody>
                  <a:tcPr/>
                </a:tc>
                <a:tc>
                  <a:txBody>
                    <a:bodyPr/>
                    <a:lstStyle/>
                    <a:p>
                      <a:pPr algn="ctr"/>
                      <a:r>
                        <a:rPr lang="en-US" dirty="0" smtClean="0"/>
                        <a:t>0</a:t>
                      </a:r>
                      <a:endParaRPr lang="en-US" dirty="0"/>
                    </a:p>
                  </a:txBody>
                  <a:tcPr/>
                </a:tc>
                <a:tc>
                  <a:txBody>
                    <a:bodyPr/>
                    <a:lstStyle/>
                    <a:p>
                      <a:endParaRPr lang="en-US" dirty="0"/>
                    </a:p>
                  </a:txBody>
                  <a:tcPr/>
                </a:tc>
              </a:tr>
              <a:tr h="370840">
                <a:tc>
                  <a:txBody>
                    <a:bodyPr/>
                    <a:lstStyle/>
                    <a:p>
                      <a:pPr algn="ctr"/>
                      <a:r>
                        <a:rPr lang="en-US" baseline="0" dirty="0" err="1" smtClean="0"/>
                        <a:t>k</a:t>
                      </a:r>
                      <a:r>
                        <a:rPr lang="en-US" baseline="-25000" dirty="0" err="1" smtClean="0"/>
                        <a:t>cat</a:t>
                      </a:r>
                      <a:endParaRPr lang="en-US" baseline="-25000" dirty="0"/>
                    </a:p>
                  </a:txBody>
                  <a:tcPr/>
                </a:tc>
                <a:tc>
                  <a:txBody>
                    <a:bodyPr/>
                    <a:lstStyle/>
                    <a:p>
                      <a:pPr algn="ctr"/>
                      <a:r>
                        <a:rPr lang="en-US" dirty="0" smtClean="0"/>
                        <a:t>7 s</a:t>
                      </a:r>
                      <a:r>
                        <a:rPr lang="en-US" baseline="30000" dirty="0" smtClean="0"/>
                        <a:t>-1</a:t>
                      </a:r>
                      <a:endParaRPr lang="en-US" baseline="30000" dirty="0"/>
                    </a:p>
                  </a:txBody>
                  <a:tcPr/>
                </a:tc>
                <a:tc>
                  <a:txBody>
                    <a:bodyPr/>
                    <a:lstStyle/>
                    <a:p>
                      <a:r>
                        <a:rPr lang="en-US" dirty="0" err="1" smtClean="0"/>
                        <a:t>Garris</a:t>
                      </a:r>
                      <a:r>
                        <a:rPr lang="en-US" dirty="0" smtClean="0"/>
                        <a:t> et. al.</a:t>
                      </a:r>
                      <a:endParaRPr lang="en-US" dirty="0"/>
                    </a:p>
                  </a:txBody>
                  <a:tcPr/>
                </a:tc>
              </a:tr>
              <a:tr h="370840">
                <a:tc>
                  <a:txBody>
                    <a:bodyPr/>
                    <a:lstStyle/>
                    <a:p>
                      <a:pPr algn="ctr"/>
                      <a:r>
                        <a:rPr lang="en-US" b="0" baseline="0" dirty="0" smtClean="0"/>
                        <a:t>D</a:t>
                      </a:r>
                      <a:r>
                        <a:rPr lang="en-US" b="0" baseline="-25000" dirty="0" smtClean="0"/>
                        <a:t>DA</a:t>
                      </a:r>
                      <a:endParaRPr lang="en-US" b="0" baseline="-25000" dirty="0"/>
                    </a:p>
                  </a:txBody>
                  <a:tcPr/>
                </a:tc>
                <a:tc>
                  <a:txBody>
                    <a:bodyPr/>
                    <a:lstStyle/>
                    <a:p>
                      <a:pPr algn="ctr"/>
                      <a:r>
                        <a:rPr lang="en-US" baseline="0" dirty="0" smtClean="0"/>
                        <a:t>7.38e-6 cm</a:t>
                      </a:r>
                      <a:r>
                        <a:rPr lang="en-US" baseline="30000" dirty="0" smtClean="0"/>
                        <a:t>2</a:t>
                      </a:r>
                      <a:r>
                        <a:rPr lang="en-US" baseline="0" dirty="0" smtClean="0"/>
                        <a:t>/s</a:t>
                      </a:r>
                      <a:endParaRPr lang="en-US" baseline="0" dirty="0"/>
                    </a:p>
                  </a:txBody>
                  <a:tcPr/>
                </a:tc>
                <a:tc>
                  <a:txBody>
                    <a:bodyPr/>
                    <a:lstStyle/>
                    <a:p>
                      <a:r>
                        <a:rPr lang="en-US" dirty="0" smtClean="0"/>
                        <a:t>Rice et. al.</a:t>
                      </a:r>
                      <a:endParaRPr lang="en-US" dirty="0"/>
                    </a:p>
                  </a:txBody>
                  <a:tcPr/>
                </a:tc>
              </a:tr>
              <a:tr h="370840">
                <a:tc>
                  <a:txBody>
                    <a:bodyPr/>
                    <a:lstStyle/>
                    <a:p>
                      <a:pPr algn="ctr"/>
                      <a:r>
                        <a:rPr lang="en-US" baseline="0" dirty="0" smtClean="0"/>
                        <a:t>D</a:t>
                      </a:r>
                      <a:r>
                        <a:rPr lang="en-US" baseline="-25000" dirty="0" smtClean="0"/>
                        <a:t>DAT</a:t>
                      </a:r>
                      <a:endParaRPr lang="en-US" baseline="-25000" dirty="0"/>
                    </a:p>
                  </a:txBody>
                  <a:tcPr/>
                </a:tc>
                <a:tc>
                  <a:txBody>
                    <a:bodyPr/>
                    <a:lstStyle/>
                    <a:p>
                      <a:pPr algn="ctr"/>
                      <a:r>
                        <a:rPr lang="en-US" baseline="0" dirty="0" smtClean="0"/>
                        <a:t>0</a:t>
                      </a:r>
                      <a:endParaRPr lang="en-US" baseline="0" dirty="0"/>
                    </a:p>
                  </a:txBody>
                  <a:tcPr/>
                </a:tc>
                <a:tc>
                  <a:txBody>
                    <a:bodyPr/>
                    <a:lstStyle/>
                    <a:p>
                      <a:endParaRPr lang="en-US" dirty="0"/>
                    </a:p>
                  </a:txBody>
                  <a:tcPr/>
                </a:tc>
              </a:tr>
              <a:tr h="370840">
                <a:tc>
                  <a:txBody>
                    <a:bodyPr/>
                    <a:lstStyle/>
                    <a:p>
                      <a:pPr algn="ctr"/>
                      <a:r>
                        <a:rPr lang="en-US" baseline="0" dirty="0" smtClean="0"/>
                        <a:t>Q</a:t>
                      </a:r>
                      <a:endParaRPr lang="en-US" baseline="0" dirty="0"/>
                    </a:p>
                  </a:txBody>
                  <a:tcPr/>
                </a:tc>
                <a:tc>
                  <a:txBody>
                    <a:bodyPr/>
                    <a:lstStyle/>
                    <a:p>
                      <a:pPr algn="ctr"/>
                      <a:r>
                        <a:rPr lang="en-US" baseline="0" dirty="0" smtClean="0"/>
                        <a:t>9800 molecules</a:t>
                      </a:r>
                      <a:endParaRPr lang="en-US" baseline="0" dirty="0"/>
                    </a:p>
                  </a:txBody>
                  <a:tcPr/>
                </a:tc>
                <a:tc>
                  <a:txBody>
                    <a:bodyPr/>
                    <a:lstStyle/>
                    <a:p>
                      <a:r>
                        <a:rPr lang="en-US" dirty="0" smtClean="0"/>
                        <a:t>Rice et. al.</a:t>
                      </a:r>
                      <a:endParaRPr lang="en-US" dirty="0"/>
                    </a:p>
                  </a:txBody>
                  <a:tcPr/>
                </a:tc>
              </a:tr>
            </a:tbl>
          </a:graphicData>
        </a:graphic>
      </p:graphicFrame>
    </p:spTree>
    <p:extLst>
      <p:ext uri="{BB962C8B-B14F-4D97-AF65-F5344CB8AC3E}">
        <p14:creationId xmlns:p14="http://schemas.microsoft.com/office/powerpoint/2010/main" val="3114013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Reaction-Diffusion System</a:t>
            </a:r>
          </a:p>
        </p:txBody>
      </p:sp>
      <p:pic>
        <p:nvPicPr>
          <p:cNvPr id="6" name="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5838" y="1825625"/>
            <a:ext cx="7678737" cy="4351338"/>
          </a:xfrm>
        </p:spPr>
      </p:pic>
    </p:spTree>
    <p:extLst>
      <p:ext uri="{BB962C8B-B14F-4D97-AF65-F5344CB8AC3E}">
        <p14:creationId xmlns:p14="http://schemas.microsoft.com/office/powerpoint/2010/main" val="2558403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mtClean="0"/>
              <a:t>Introduction</a:t>
            </a:r>
          </a:p>
        </p:txBody>
      </p:sp>
      <p:sp>
        <p:nvSpPr>
          <p:cNvPr id="4099" name="Content Placeholder 2"/>
          <p:cNvSpPr>
            <a:spLocks noGrp="1"/>
          </p:cNvSpPr>
          <p:nvPr>
            <p:ph idx="1"/>
          </p:nvPr>
        </p:nvSpPr>
        <p:spPr/>
        <p:txBody>
          <a:bodyPr/>
          <a:lstStyle/>
          <a:p>
            <a:pPr algn="just" eaLnBrk="1" hangingPunct="1"/>
            <a:r>
              <a:rPr lang="en-US" altLang="en-US" sz="2400"/>
              <a:t>Dopamine belongs to the family of catecholamines</a:t>
            </a:r>
          </a:p>
          <a:p>
            <a:pPr algn="just" eaLnBrk="1" hangingPunct="1"/>
            <a:endParaRPr lang="en-US" altLang="en-US" sz="2400"/>
          </a:p>
          <a:p>
            <a:pPr algn="just" eaLnBrk="1" hangingPunct="1"/>
            <a:endParaRPr lang="en-US" altLang="en-US" sz="2400"/>
          </a:p>
          <a:p>
            <a:pPr algn="just" eaLnBrk="1" hangingPunct="1"/>
            <a:endParaRPr lang="en-US" altLang="en-US" sz="2400"/>
          </a:p>
          <a:p>
            <a:pPr algn="just" eaLnBrk="1" hangingPunct="1"/>
            <a:r>
              <a:rPr lang="en-US" altLang="en-US" sz="2400"/>
              <a:t>Hormones Epinephrine and Norepinephrine (other catecholamines) are derived from Dopamine</a:t>
            </a:r>
          </a:p>
          <a:p>
            <a:pPr algn="just" eaLnBrk="1" hangingPunct="1"/>
            <a:endParaRPr lang="en-US" altLang="en-US" sz="2400"/>
          </a:p>
          <a:p>
            <a:pPr algn="just" eaLnBrk="1" hangingPunct="1"/>
            <a:r>
              <a:rPr lang="en-US" altLang="en-US" sz="2400"/>
              <a:t>Significant role in learning, goal-directed behavior, regulation of hormones, motor control</a:t>
            </a:r>
          </a:p>
          <a:p>
            <a:pPr algn="just" eaLnBrk="1" hangingPunct="1"/>
            <a:endParaRPr lang="en-US" altLang="en-US" sz="2400"/>
          </a:p>
        </p:txBody>
      </p:sp>
      <p:sp>
        <p:nvSpPr>
          <p:cNvPr id="6" name="Slide Number Placeholder 5"/>
          <p:cNvSpPr>
            <a:spLocks noGrp="1"/>
          </p:cNvSpPr>
          <p:nvPr>
            <p:ph type="sldNum" sz="quarter" idx="12"/>
          </p:nvPr>
        </p:nvSpPr>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84154BC-44D8-470F-9021-9C9230C14F75}" type="slidenum">
              <a:rPr lang="en-US" altLang="en-US">
                <a:solidFill>
                  <a:srgbClr val="898989"/>
                </a:solidFill>
              </a:rPr>
              <a:pPr eaLnBrk="1" hangingPunct="1"/>
              <a:t>2</a:t>
            </a:fld>
            <a:endParaRPr lang="en-US" altLang="en-US">
              <a:solidFill>
                <a:srgbClr val="898989"/>
              </a:solidFill>
            </a:endParaRPr>
          </a:p>
        </p:txBody>
      </p:sp>
      <p:pic>
        <p:nvPicPr>
          <p:cNvPr id="4101" name="Picture 4" descr="200px-Dopamine2.sv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2286001"/>
            <a:ext cx="1905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1446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Reaction-Diffusion System</a:t>
            </a:r>
          </a:p>
        </p:txBody>
      </p:sp>
      <p:sp>
        <p:nvSpPr>
          <p:cNvPr id="3" name="Content Placeholder 2"/>
          <p:cNvSpPr>
            <a:spLocks noGrp="1"/>
          </p:cNvSpPr>
          <p:nvPr>
            <p:ph idx="1"/>
          </p:nvPr>
        </p:nvSpPr>
        <p:spPr/>
        <p:txBody>
          <a:bodyPr/>
          <a:lstStyle/>
          <a:p>
            <a:r>
              <a:rPr lang="en-US" dirty="0" smtClean="0"/>
              <a:t>Diffusion around the boundaries has unrealistic profiles. </a:t>
            </a:r>
          </a:p>
          <a:p>
            <a:pPr marL="0" indent="0">
              <a:buNone/>
            </a:pPr>
            <a:endParaRPr lang="en-US" dirty="0"/>
          </a:p>
        </p:txBody>
      </p:sp>
      <p:pic>
        <p:nvPicPr>
          <p:cNvPr id="5" name="movi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20000" contrast="-20000"/>
          </a:blip>
          <a:stretch>
            <a:fillRect/>
          </a:stretch>
        </p:blipFill>
        <p:spPr>
          <a:xfrm>
            <a:off x="2452671" y="2537160"/>
            <a:ext cx="6890505" cy="3904379"/>
          </a:xfrm>
          <a:prstGeom prst="rect">
            <a:avLst/>
          </a:prstGeom>
        </p:spPr>
      </p:pic>
    </p:spTree>
    <p:extLst>
      <p:ext uri="{BB962C8B-B14F-4D97-AF65-F5344CB8AC3E}">
        <p14:creationId xmlns:p14="http://schemas.microsoft.com/office/powerpoint/2010/main" val="3355742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Reaction-Diffusion System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844" y="1940124"/>
            <a:ext cx="4868260" cy="365119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0439" y="1847954"/>
            <a:ext cx="4864608" cy="3648455"/>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8023037" y="1663125"/>
                <a:ext cx="5570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5</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8023037" y="1663125"/>
                <a:ext cx="557012" cy="276999"/>
              </a:xfrm>
              <a:prstGeom prst="rect">
                <a:avLst/>
              </a:prstGeom>
              <a:blipFill rotWithShape="0">
                <a:blip r:embed="rId4"/>
                <a:stretch>
                  <a:fillRect l="-9890" r="-10989"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46633" y="1709455"/>
                <a:ext cx="55701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𝑚</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746633" y="1709455"/>
                <a:ext cx="557012" cy="276999"/>
              </a:xfrm>
              <a:prstGeom prst="rect">
                <a:avLst/>
              </a:prstGeom>
              <a:blipFill rotWithShape="0">
                <a:blip r:embed="rId5"/>
                <a:stretch>
                  <a:fillRect l="-9890" r="-9890" b="-21739"/>
                </a:stretch>
              </a:blipFill>
            </p:spPr>
            <p:txBody>
              <a:bodyPr/>
              <a:lstStyle/>
              <a:p>
                <a:r>
                  <a:rPr lang="en-US">
                    <a:noFill/>
                  </a:rPr>
                  <a:t> </a:t>
                </a:r>
              </a:p>
            </p:txBody>
          </p:sp>
        </mc:Fallback>
      </mc:AlternateContent>
      <p:sp>
        <p:nvSpPr>
          <p:cNvPr id="8" name="TextBox 7"/>
          <p:cNvSpPr txBox="1"/>
          <p:nvPr/>
        </p:nvSpPr>
        <p:spPr>
          <a:xfrm>
            <a:off x="1134308" y="5803637"/>
            <a:ext cx="10587606" cy="646331"/>
          </a:xfrm>
          <a:prstGeom prst="rect">
            <a:avLst/>
          </a:prstGeom>
          <a:noFill/>
        </p:spPr>
        <p:txBody>
          <a:bodyPr wrap="square" rtlCol="0">
            <a:spAutoFit/>
          </a:bodyPr>
          <a:lstStyle/>
          <a:p>
            <a:r>
              <a:rPr lang="en-US" dirty="0" smtClean="0"/>
              <a:t>Similar results to volume transmission model and because of realistic diffusion, concentration gradient is smaller. </a:t>
            </a:r>
            <a:endParaRPr lang="en-US" dirty="0"/>
          </a:p>
        </p:txBody>
      </p:sp>
      <p:sp>
        <p:nvSpPr>
          <p:cNvPr id="9" name="TextBox 8"/>
          <p:cNvSpPr txBox="1"/>
          <p:nvPr/>
        </p:nvSpPr>
        <p:spPr>
          <a:xfrm>
            <a:off x="10538511" y="6211669"/>
            <a:ext cx="1457325" cy="646331"/>
          </a:xfrm>
          <a:prstGeom prst="rect">
            <a:avLst/>
          </a:prstGeom>
          <a:noFill/>
        </p:spPr>
        <p:txBody>
          <a:bodyPr wrap="square" rtlCol="0">
            <a:spAutoFit/>
          </a:bodyPr>
          <a:lstStyle/>
          <a:p>
            <a:r>
              <a:rPr lang="en-US" dirty="0" smtClean="0"/>
              <a:t>Rice et. al., 2004.</a:t>
            </a:r>
            <a:endParaRPr lang="en-US" dirty="0"/>
          </a:p>
        </p:txBody>
      </p:sp>
    </p:spTree>
    <p:extLst>
      <p:ext uri="{BB962C8B-B14F-4D97-AF65-F5344CB8AC3E}">
        <p14:creationId xmlns:p14="http://schemas.microsoft.com/office/powerpoint/2010/main" val="1252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Reaction-Diffusion System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8023037" y="1663125"/>
                <a:ext cx="666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5</m:t>
                      </m:r>
                      <m:r>
                        <a:rPr lang="en-US" b="0" i="1" smtClean="0">
                          <a:latin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𝑚𝑠</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8023037" y="1663125"/>
                <a:ext cx="666786" cy="276999"/>
              </a:xfrm>
              <a:prstGeom prst="rect">
                <a:avLst/>
              </a:prstGeom>
              <a:blipFill rotWithShape="0">
                <a:blip r:embed="rId2"/>
                <a:stretch>
                  <a:fillRect l="-8257" r="-5505" b="-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2746633" y="1709455"/>
                <a:ext cx="66678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10 </m:t>
                      </m:r>
                      <m:r>
                        <a:rPr lang="en-US" b="0" i="1" smtClean="0">
                          <a:latin typeface="Cambria Math" panose="02040503050406030204" pitchFamily="18" charset="0"/>
                        </a:rPr>
                        <m:t>𝑚𝑠</m:t>
                      </m:r>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746633" y="1709455"/>
                <a:ext cx="666786" cy="276999"/>
              </a:xfrm>
              <a:prstGeom prst="rect">
                <a:avLst/>
              </a:prstGeom>
              <a:blipFill rotWithShape="0">
                <a:blip r:embed="rId3"/>
                <a:stretch>
                  <a:fillRect l="-8257" r="-5505" b="-6522"/>
                </a:stretch>
              </a:blipFill>
            </p:spPr>
            <p:txBody>
              <a:bodyPr/>
              <a:lstStyle/>
              <a:p>
                <a:r>
                  <a:rPr lang="en-US">
                    <a:noFill/>
                  </a:rPr>
                  <a:t> </a:t>
                </a:r>
              </a:p>
            </p:txBody>
          </p:sp>
        </mc:Fallback>
      </mc:AlternateContent>
      <p:sp>
        <p:nvSpPr>
          <p:cNvPr id="8" name="TextBox 7"/>
          <p:cNvSpPr txBox="1"/>
          <p:nvPr/>
        </p:nvSpPr>
        <p:spPr>
          <a:xfrm>
            <a:off x="1604394" y="5947410"/>
            <a:ext cx="10587606" cy="369332"/>
          </a:xfrm>
          <a:prstGeom prst="rect">
            <a:avLst/>
          </a:prstGeom>
          <a:noFill/>
        </p:spPr>
        <p:txBody>
          <a:bodyPr wrap="square" rtlCol="0">
            <a:spAutoFit/>
          </a:bodyPr>
          <a:lstStyle/>
          <a:p>
            <a:r>
              <a:rPr lang="en-US" dirty="0" smtClean="0"/>
              <a:t>The transporters are only distributed around synaptic clefts and it may cause this reduced gradient.</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859" y="2082582"/>
            <a:ext cx="4876800" cy="365759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8030" y="2082582"/>
            <a:ext cx="4876800" cy="3657599"/>
          </a:xfrm>
          <a:prstGeom prst="rect">
            <a:avLst/>
          </a:prstGeom>
        </p:spPr>
      </p:pic>
      <p:sp>
        <p:nvSpPr>
          <p:cNvPr id="10" name="TextBox 9"/>
          <p:cNvSpPr txBox="1"/>
          <p:nvPr/>
        </p:nvSpPr>
        <p:spPr>
          <a:xfrm>
            <a:off x="10538511" y="6211669"/>
            <a:ext cx="1457325" cy="646331"/>
          </a:xfrm>
          <a:prstGeom prst="rect">
            <a:avLst/>
          </a:prstGeom>
          <a:noFill/>
        </p:spPr>
        <p:txBody>
          <a:bodyPr wrap="square" rtlCol="0">
            <a:spAutoFit/>
          </a:bodyPr>
          <a:lstStyle/>
          <a:p>
            <a:r>
              <a:rPr lang="en-US" dirty="0" smtClean="0"/>
              <a:t>Rice et. al., 2004.</a:t>
            </a:r>
            <a:endParaRPr lang="en-US" dirty="0"/>
          </a:p>
        </p:txBody>
      </p:sp>
    </p:spTree>
    <p:extLst>
      <p:ext uri="{BB962C8B-B14F-4D97-AF65-F5344CB8AC3E}">
        <p14:creationId xmlns:p14="http://schemas.microsoft.com/office/powerpoint/2010/main" val="3572767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Reaction-Diffusion System</a:t>
            </a:r>
            <a:endParaRPr lang="en-US" dirty="0"/>
          </a:p>
        </p:txBody>
      </p:sp>
      <mc:AlternateContent xmlns:mc="http://schemas.openxmlformats.org/markup-compatibility/2006" xmlns:a14="http://schemas.microsoft.com/office/drawing/2010/main">
        <mc:Choice Requires="a14">
          <p:sp>
            <p:nvSpPr>
              <p:cNvPr id="5" name="TextBox 4"/>
              <p:cNvSpPr txBox="1"/>
              <p:nvPr/>
            </p:nvSpPr>
            <p:spPr>
              <a:xfrm>
                <a:off x="7767664" y="1727031"/>
                <a:ext cx="23221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𝑉</m:t>
                      </m:r>
                      <m:r>
                        <a:rPr lang="en-US" b="0" i="1" smtClean="0">
                          <a:latin typeface="Cambria Math" panose="02040503050406030204" pitchFamily="18" charset="0"/>
                        </a:rPr>
                        <m:t>𝑜𝑙𝑢𝑚𝑒</m:t>
                      </m:r>
                      <m:r>
                        <a:rPr lang="en-US" b="0" i="1" smtClean="0">
                          <a:latin typeface="Cambria Math" panose="02040503050406030204" pitchFamily="18" charset="0"/>
                        </a:rPr>
                        <m:t> </m:t>
                      </m:r>
                      <m:r>
                        <a:rPr lang="en-US" b="0" i="1" smtClean="0">
                          <a:latin typeface="Cambria Math" panose="02040503050406030204" pitchFamily="18" charset="0"/>
                        </a:rPr>
                        <m:t>𝑇𝑟𝑎𝑛𝑠𝑚𝑖𝑠𝑠𝑖𝑜𝑛</m:t>
                      </m:r>
                    </m:oMath>
                  </m:oMathPara>
                </a14:m>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767664" y="1727031"/>
                <a:ext cx="2322174" cy="276999"/>
              </a:xfrm>
              <a:prstGeom prst="rect">
                <a:avLst/>
              </a:prstGeom>
              <a:blipFill rotWithShape="0">
                <a:blip r:embed="rId2"/>
                <a:stretch>
                  <a:fillRect l="-1837" r="-2100" b="-6522"/>
                </a:stretch>
              </a:blipFill>
            </p:spPr>
            <p:txBody>
              <a:bodyPr/>
              <a:lstStyle/>
              <a:p>
                <a:r>
                  <a:rPr lang="en-US">
                    <a:noFill/>
                  </a:rPr>
                  <a:t> </a:t>
                </a:r>
              </a:p>
            </p:txBody>
          </p:sp>
        </mc:Fallback>
      </mc:AlternateContent>
      <p:sp>
        <p:nvSpPr>
          <p:cNvPr id="7" name="TextBox 6"/>
          <p:cNvSpPr txBox="1"/>
          <p:nvPr/>
        </p:nvSpPr>
        <p:spPr>
          <a:xfrm>
            <a:off x="2746633" y="1709455"/>
            <a:ext cx="609141" cy="276999"/>
          </a:xfrm>
          <a:prstGeom prst="rect">
            <a:avLst/>
          </a:prstGeom>
          <a:noFill/>
        </p:spPr>
        <p:txBody>
          <a:bodyPr wrap="none" lIns="0" tIns="0" rIns="0" bIns="0" rtlCol="0">
            <a:spAutoFit/>
          </a:bodyPr>
          <a:lstStyle/>
          <a:p>
            <a:r>
              <a:rPr lang="en-US" dirty="0" smtClean="0"/>
              <a:t>Model</a:t>
            </a:r>
            <a:endParaRPr lang="en-US" dirty="0"/>
          </a:p>
        </p:txBody>
      </p:sp>
      <p:sp>
        <p:nvSpPr>
          <p:cNvPr id="8" name="TextBox 7"/>
          <p:cNvSpPr txBox="1"/>
          <p:nvPr/>
        </p:nvSpPr>
        <p:spPr>
          <a:xfrm>
            <a:off x="1604394" y="5862993"/>
            <a:ext cx="10587606" cy="369332"/>
          </a:xfrm>
          <a:prstGeom prst="rect">
            <a:avLst/>
          </a:prstGeom>
          <a:noFill/>
        </p:spPr>
        <p:txBody>
          <a:bodyPr wrap="square" rtlCol="0">
            <a:spAutoFit/>
          </a:bodyPr>
          <a:lstStyle/>
          <a:p>
            <a:r>
              <a:rPr lang="en-US" dirty="0" smtClean="0"/>
              <a:t>Early in the simulation, results are similar in both models because the effect of diffusion is smaller. </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19" y="2040374"/>
            <a:ext cx="4876800" cy="365759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3437" y="2040374"/>
            <a:ext cx="4876800" cy="3657599"/>
          </a:xfrm>
          <a:prstGeom prst="rect">
            <a:avLst/>
          </a:prstGeom>
        </p:spPr>
      </p:pic>
      <p:sp>
        <p:nvSpPr>
          <p:cNvPr id="10" name="TextBox 9"/>
          <p:cNvSpPr txBox="1"/>
          <p:nvPr/>
        </p:nvSpPr>
        <p:spPr>
          <a:xfrm>
            <a:off x="10538511" y="6211669"/>
            <a:ext cx="1457325" cy="646331"/>
          </a:xfrm>
          <a:prstGeom prst="rect">
            <a:avLst/>
          </a:prstGeom>
          <a:noFill/>
        </p:spPr>
        <p:txBody>
          <a:bodyPr wrap="square" rtlCol="0">
            <a:spAutoFit/>
          </a:bodyPr>
          <a:lstStyle/>
          <a:p>
            <a:r>
              <a:rPr lang="en-US" dirty="0" smtClean="0"/>
              <a:t>Rice et. al., 2004.</a:t>
            </a:r>
            <a:endParaRPr lang="en-US" dirty="0"/>
          </a:p>
        </p:txBody>
      </p:sp>
    </p:spTree>
    <p:extLst>
      <p:ext uri="{BB962C8B-B14F-4D97-AF65-F5344CB8AC3E}">
        <p14:creationId xmlns:p14="http://schemas.microsoft.com/office/powerpoint/2010/main" val="3769335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Transporter Location</a:t>
            </a:r>
            <a:endParaRPr lang="en-US" dirty="0"/>
          </a:p>
        </p:txBody>
      </p:sp>
      <p:sp>
        <p:nvSpPr>
          <p:cNvPr id="3" name="Content Placeholder 2"/>
          <p:cNvSpPr>
            <a:spLocks noGrp="1"/>
          </p:cNvSpPr>
          <p:nvPr>
            <p:ph idx="1"/>
          </p:nvPr>
        </p:nvSpPr>
        <p:spPr>
          <a:xfrm>
            <a:off x="838200" y="1825625"/>
            <a:ext cx="6172200" cy="4351338"/>
          </a:xfrm>
        </p:spPr>
        <p:txBody>
          <a:bodyPr/>
          <a:lstStyle/>
          <a:p>
            <a:r>
              <a:rPr lang="en-US" dirty="0" smtClean="0"/>
              <a:t>10x10 </a:t>
            </a:r>
            <a:r>
              <a:rPr lang="el-GR" dirty="0" smtClean="0"/>
              <a:t>μ</a:t>
            </a:r>
            <a:r>
              <a:rPr lang="en-US" dirty="0" smtClean="0"/>
              <a:t>m stacks with 0.4 </a:t>
            </a:r>
            <a:r>
              <a:rPr lang="el-GR" dirty="0"/>
              <a:t>μ</a:t>
            </a:r>
            <a:r>
              <a:rPr lang="en-US" dirty="0" smtClean="0"/>
              <a:t>m separation. </a:t>
            </a:r>
          </a:p>
          <a:p>
            <a:r>
              <a:rPr lang="en-US" dirty="0" smtClean="0"/>
              <a:t>Mouse striatum (HA-DAT strain) slices</a:t>
            </a:r>
          </a:p>
          <a:p>
            <a:r>
              <a:rPr lang="en-US" dirty="0" smtClean="0"/>
              <a:t>Stained with anti-HA antibodies and Cy3 anti-mouse antibodies. </a:t>
            </a:r>
          </a:p>
          <a:p>
            <a:r>
              <a:rPr lang="en-US" dirty="0" smtClean="0"/>
              <a:t>Red are dopamine transporters.</a:t>
            </a:r>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200" y="3565525"/>
            <a:ext cx="3227070" cy="3200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200" y="41835"/>
            <a:ext cx="3254644" cy="3200400"/>
          </a:xfrm>
          <a:prstGeom prst="rect">
            <a:avLst/>
          </a:prstGeom>
        </p:spPr>
      </p:pic>
      <p:sp>
        <p:nvSpPr>
          <p:cNvPr id="6" name="TextBox 5"/>
          <p:cNvSpPr txBox="1"/>
          <p:nvPr/>
        </p:nvSpPr>
        <p:spPr>
          <a:xfrm>
            <a:off x="2566737" y="6176963"/>
            <a:ext cx="4572000" cy="369332"/>
          </a:xfrm>
          <a:prstGeom prst="rect">
            <a:avLst/>
          </a:prstGeom>
          <a:noFill/>
        </p:spPr>
        <p:txBody>
          <a:bodyPr wrap="square" rtlCol="0">
            <a:spAutoFit/>
          </a:bodyPr>
          <a:lstStyle/>
          <a:p>
            <a:r>
              <a:rPr lang="en-US" dirty="0" err="1" smtClean="0"/>
              <a:t>Sorkin</a:t>
            </a:r>
            <a:r>
              <a:rPr lang="en-US" dirty="0" smtClean="0"/>
              <a:t> Lab</a:t>
            </a:r>
            <a:endParaRPr lang="en-US" dirty="0"/>
          </a:p>
        </p:txBody>
      </p:sp>
    </p:spTree>
    <p:extLst>
      <p:ext uri="{BB962C8B-B14F-4D97-AF65-F5344CB8AC3E}">
        <p14:creationId xmlns:p14="http://schemas.microsoft.com/office/powerpoint/2010/main" val="267280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Realistic Images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275" y="1462630"/>
            <a:ext cx="2305050" cy="2286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980" y="1485481"/>
            <a:ext cx="2305050" cy="2286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1685" y="1528533"/>
            <a:ext cx="2305050" cy="2286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275" y="4211052"/>
            <a:ext cx="2305050" cy="2286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980" y="4211052"/>
            <a:ext cx="2305050" cy="2286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1685" y="4211052"/>
            <a:ext cx="2305050" cy="2286000"/>
          </a:xfrm>
          <a:prstGeom prst="rect">
            <a:avLst/>
          </a:prstGeom>
        </p:spPr>
      </p:pic>
      <p:sp>
        <p:nvSpPr>
          <p:cNvPr id="10" name="Oval 9"/>
          <p:cNvSpPr/>
          <p:nvPr/>
        </p:nvSpPr>
        <p:spPr>
          <a:xfrm>
            <a:off x="1780674" y="1909011"/>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p:cNvSpPr/>
          <p:nvPr/>
        </p:nvSpPr>
        <p:spPr>
          <a:xfrm>
            <a:off x="4563980" y="1917032"/>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p:cNvSpPr/>
          <p:nvPr/>
        </p:nvSpPr>
        <p:spPr>
          <a:xfrm>
            <a:off x="7315204" y="1973179"/>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1676404" y="4612105"/>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p:cNvSpPr/>
          <p:nvPr/>
        </p:nvSpPr>
        <p:spPr>
          <a:xfrm>
            <a:off x="4563980" y="4660232"/>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Oval 14"/>
          <p:cNvSpPr/>
          <p:nvPr/>
        </p:nvSpPr>
        <p:spPr>
          <a:xfrm>
            <a:off x="7355304" y="4660232"/>
            <a:ext cx="721894" cy="593557"/>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7" name="Straight Arrow Connector 16"/>
          <p:cNvCxnSpPr>
            <a:stCxn id="12" idx="6"/>
          </p:cNvCxnSpPr>
          <p:nvPr/>
        </p:nvCxnSpPr>
        <p:spPr>
          <a:xfrm>
            <a:off x="8037098" y="2269958"/>
            <a:ext cx="1820134" cy="83900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p:cNvCxnSpPr>
            <a:stCxn id="15" idx="7"/>
          </p:cNvCxnSpPr>
          <p:nvPr/>
        </p:nvCxnSpPr>
        <p:spPr>
          <a:xfrm flipV="1">
            <a:off x="7971479" y="3405739"/>
            <a:ext cx="1885753" cy="1341417"/>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2" name="TextBox 21"/>
          <p:cNvSpPr txBox="1"/>
          <p:nvPr/>
        </p:nvSpPr>
        <p:spPr>
          <a:xfrm>
            <a:off x="9976104" y="2963255"/>
            <a:ext cx="1865376" cy="646331"/>
          </a:xfrm>
          <a:prstGeom prst="rect">
            <a:avLst/>
          </a:prstGeom>
          <a:noFill/>
        </p:spPr>
        <p:txBody>
          <a:bodyPr wrap="square" rtlCol="0">
            <a:spAutoFit/>
          </a:bodyPr>
          <a:lstStyle/>
          <a:p>
            <a:r>
              <a:rPr lang="en-US" dirty="0" smtClean="0"/>
              <a:t>Axonal varicosities</a:t>
            </a:r>
            <a:endParaRPr lang="en-US" dirty="0"/>
          </a:p>
        </p:txBody>
      </p:sp>
    </p:spTree>
    <p:extLst>
      <p:ext uri="{BB962C8B-B14F-4D97-AF65-F5344CB8AC3E}">
        <p14:creationId xmlns:p14="http://schemas.microsoft.com/office/powerpoint/2010/main" val="3349093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dirty="0" smtClean="0"/>
              <a:t>Implementation of realistic geometry</a:t>
            </a:r>
          </a:p>
          <a:p>
            <a:endParaRPr lang="en-US" dirty="0"/>
          </a:p>
          <a:p>
            <a:r>
              <a:rPr lang="en-US" dirty="0" smtClean="0"/>
              <a:t>Effect </a:t>
            </a:r>
            <a:r>
              <a:rPr lang="en-US" dirty="0"/>
              <a:t>of distribution and </a:t>
            </a:r>
            <a:r>
              <a:rPr lang="en-US" dirty="0" smtClean="0"/>
              <a:t>concentration</a:t>
            </a:r>
            <a:r>
              <a:rPr lang="en-US" dirty="0"/>
              <a:t> </a:t>
            </a:r>
            <a:r>
              <a:rPr lang="en-US" dirty="0" smtClean="0"/>
              <a:t>of dopamine transporters on extra-synaptic dopamine concentration </a:t>
            </a:r>
          </a:p>
          <a:p>
            <a:endParaRPr lang="en-US" dirty="0"/>
          </a:p>
          <a:p>
            <a:r>
              <a:rPr lang="en-US" dirty="0" smtClean="0"/>
              <a:t>D2 Receptors will be implemented in model and their contribution to </a:t>
            </a:r>
            <a:r>
              <a:rPr lang="en-US" dirty="0" err="1" smtClean="0"/>
              <a:t>quantal</a:t>
            </a:r>
            <a:r>
              <a:rPr lang="en-US" dirty="0" smtClean="0"/>
              <a:t> release. </a:t>
            </a:r>
          </a:p>
          <a:p>
            <a:endParaRPr lang="en-US" dirty="0"/>
          </a:p>
          <a:p>
            <a:r>
              <a:rPr lang="en-US" dirty="0" smtClean="0"/>
              <a:t>Vesicle trafficking will be implemented with Ca metabolism. </a:t>
            </a:r>
          </a:p>
          <a:p>
            <a:endParaRPr lang="en-US" dirty="0"/>
          </a:p>
        </p:txBody>
      </p:sp>
    </p:spTree>
    <p:extLst>
      <p:ext uri="{BB962C8B-B14F-4D97-AF65-F5344CB8AC3E}">
        <p14:creationId xmlns:p14="http://schemas.microsoft.com/office/powerpoint/2010/main" val="2000367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p:txBody>
          <a:bodyPr/>
          <a:lstStyle/>
          <a:p>
            <a:r>
              <a:rPr lang="en-US" dirty="0" smtClean="0"/>
              <a:t>Dr. </a:t>
            </a:r>
            <a:r>
              <a:rPr lang="en-US" dirty="0" err="1" smtClean="0"/>
              <a:t>Ivet</a:t>
            </a:r>
            <a:r>
              <a:rPr lang="en-US" dirty="0" smtClean="0"/>
              <a:t> </a:t>
            </a:r>
            <a:r>
              <a:rPr lang="en-US" dirty="0" err="1" smtClean="0"/>
              <a:t>Bahar</a:t>
            </a:r>
            <a:endParaRPr lang="en-US" dirty="0" smtClean="0"/>
          </a:p>
          <a:p>
            <a:r>
              <a:rPr lang="en-US" dirty="0" smtClean="0"/>
              <a:t>Dr. James </a:t>
            </a:r>
            <a:r>
              <a:rPr lang="en-US" dirty="0" err="1" smtClean="0"/>
              <a:t>Faeder</a:t>
            </a:r>
            <a:endParaRPr lang="en-US" dirty="0" smtClean="0"/>
          </a:p>
          <a:p>
            <a:r>
              <a:rPr lang="en-US" dirty="0" smtClean="0"/>
              <a:t>Dr. Alexander </a:t>
            </a:r>
            <a:r>
              <a:rPr lang="en-US" dirty="0" err="1" smtClean="0"/>
              <a:t>Sorkin</a:t>
            </a:r>
            <a:endParaRPr lang="en-US" dirty="0" smtClean="0"/>
          </a:p>
          <a:p>
            <a:r>
              <a:rPr lang="en-US" dirty="0" smtClean="0"/>
              <a:t>Dr. Ethan Block</a:t>
            </a:r>
          </a:p>
          <a:p>
            <a:r>
              <a:rPr lang="en-US" dirty="0" err="1" smtClean="0"/>
              <a:t>Bahar</a:t>
            </a:r>
            <a:r>
              <a:rPr lang="en-US" dirty="0" smtClean="0"/>
              <a:t> Lab</a:t>
            </a:r>
          </a:p>
          <a:p>
            <a:r>
              <a:rPr lang="en-US" dirty="0" err="1" smtClean="0"/>
              <a:t>Faeder</a:t>
            </a:r>
            <a:r>
              <a:rPr lang="en-US" dirty="0" smtClean="0"/>
              <a:t> Lab</a:t>
            </a:r>
          </a:p>
        </p:txBody>
      </p:sp>
      <p:pic>
        <p:nvPicPr>
          <p:cNvPr id="4" name="Picture 3" descr="C:\Users\bahar\Desktop\LOGo PAGE - MMBioS.tif"/>
          <p:cNvPicPr>
            <a:picLocks noChangeAspect="1" noChangeArrowheads="1"/>
          </p:cNvPicPr>
          <p:nvPr/>
        </p:nvPicPr>
        <p:blipFill>
          <a:blip r:embed="rId2" cstate="print"/>
          <a:srcRect/>
          <a:stretch>
            <a:fillRect/>
          </a:stretch>
        </p:blipFill>
        <p:spPr bwMode="auto">
          <a:xfrm rot="21116465">
            <a:off x="9368028" y="318904"/>
            <a:ext cx="2819400" cy="1849359"/>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Tree>
    <p:extLst>
      <p:ext uri="{BB962C8B-B14F-4D97-AF65-F5344CB8AC3E}">
        <p14:creationId xmlns:p14="http://schemas.microsoft.com/office/powerpoint/2010/main" val="820669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4.theweedblog.com/wp-content/uploads/thank-you-the-weed-bl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408" y="832105"/>
            <a:ext cx="5559552" cy="5559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mtClean="0"/>
              <a:t>History	</a:t>
            </a:r>
          </a:p>
        </p:txBody>
      </p:sp>
      <p:sp>
        <p:nvSpPr>
          <p:cNvPr id="6147" name="Content Placeholder 2"/>
          <p:cNvSpPr>
            <a:spLocks noGrp="1"/>
          </p:cNvSpPr>
          <p:nvPr>
            <p:ph idx="1"/>
          </p:nvPr>
        </p:nvSpPr>
        <p:spPr/>
        <p:txBody>
          <a:bodyPr/>
          <a:lstStyle/>
          <a:p>
            <a:pPr algn="just" eaLnBrk="1" hangingPunct="1"/>
            <a:r>
              <a:rPr lang="en-US" altLang="en-US" sz="2400"/>
              <a:t>Synthesized by George Barger and James Ewens in 1910</a:t>
            </a:r>
          </a:p>
          <a:p>
            <a:pPr algn="just" eaLnBrk="1" hangingPunct="1"/>
            <a:endParaRPr lang="en-US" altLang="en-US" sz="2400"/>
          </a:p>
          <a:p>
            <a:pPr algn="just" eaLnBrk="1" hangingPunct="1"/>
            <a:r>
              <a:rPr lang="en-US" altLang="en-US" sz="2400"/>
              <a:t>Was considered as just a precursor to Epinephrine and Norepinephrine</a:t>
            </a:r>
          </a:p>
          <a:p>
            <a:pPr algn="just" eaLnBrk="1" hangingPunct="1"/>
            <a:endParaRPr lang="en-US" altLang="en-US" sz="2400"/>
          </a:p>
          <a:p>
            <a:pPr algn="just" eaLnBrk="1" hangingPunct="1"/>
            <a:r>
              <a:rPr lang="en-US" altLang="en-US" sz="2400"/>
              <a:t>Function as neurotransmitter discovered by Arvid Carlsson in 1958</a:t>
            </a:r>
          </a:p>
          <a:p>
            <a:pPr eaLnBrk="1" hangingPunct="1"/>
            <a:endParaRPr lang="en-US" altLang="en-US" sz="2400"/>
          </a:p>
        </p:txBody>
      </p:sp>
      <p:sp>
        <p:nvSpPr>
          <p:cNvPr id="8" name="Slide Number Placeholder 7"/>
          <p:cNvSpPr>
            <a:spLocks noGrp="1"/>
          </p:cNvSpPr>
          <p:nvPr>
            <p:ph type="sldNum" sz="quarter" idx="12"/>
          </p:nvPr>
        </p:nvSpPr>
        <p:spPr/>
        <p:txBody>
          <a:bodyPr>
            <a:norm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0B0EE27-877D-4642-8EB3-7105E43A90B9}" type="slidenum">
              <a:rPr lang="en-US" altLang="en-US">
                <a:solidFill>
                  <a:srgbClr val="898989"/>
                </a:solidFill>
              </a:rPr>
              <a:pPr eaLnBrk="1" hangingPunct="1"/>
              <a:t>3</a:t>
            </a:fld>
            <a:endParaRPr lang="en-US" altLang="en-US">
              <a:solidFill>
                <a:srgbClr val="898989"/>
              </a:solidFill>
            </a:endParaRPr>
          </a:p>
        </p:txBody>
      </p:sp>
      <p:pic>
        <p:nvPicPr>
          <p:cNvPr id="6149" name="Picture 6" descr="carlsso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495801"/>
            <a:ext cx="15430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860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890" y="3540124"/>
            <a:ext cx="3981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465" y="3235324"/>
            <a:ext cx="4343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515" y="354012"/>
            <a:ext cx="43434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465" y="358774"/>
            <a:ext cx="3886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054740" y="5991224"/>
            <a:ext cx="1905000" cy="38100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420" tIns="49211" rIns="98420" bIns="49211" anchor="ctr"/>
          <a:lstStyle>
            <a:lvl1pPr>
              <a:defRPr>
                <a:solidFill>
                  <a:schemeClr val="tx1"/>
                </a:solidFill>
                <a:latin typeface="Helvetica" panose="020B0604020202020204" pitchFamily="34" charset="0"/>
                <a:ea typeface="ＭＳ Ｐゴシック" panose="020B0600070205080204" pitchFamily="34" charset="-128"/>
              </a:defRPr>
            </a:lvl1pPr>
            <a:lvl2pPr marL="742950" indent="-285750">
              <a:defRPr>
                <a:solidFill>
                  <a:schemeClr val="tx1"/>
                </a:solidFill>
                <a:latin typeface="Helvetica" panose="020B0604020202020204" pitchFamily="34" charset="0"/>
                <a:ea typeface="ＭＳ Ｐゴシック" panose="020B0600070205080204" pitchFamily="34" charset="-128"/>
              </a:defRPr>
            </a:lvl2pPr>
            <a:lvl3pPr marL="1143000" indent="-228600">
              <a:defRPr>
                <a:solidFill>
                  <a:schemeClr val="tx1"/>
                </a:solidFill>
                <a:latin typeface="Helvetica" panose="020B0604020202020204" pitchFamily="34" charset="0"/>
                <a:ea typeface="ＭＳ Ｐゴシック" panose="020B0600070205080204" pitchFamily="34" charset="-128"/>
              </a:defRPr>
            </a:lvl3pPr>
            <a:lvl4pPr marL="1600200" indent="-228600">
              <a:defRPr>
                <a:solidFill>
                  <a:schemeClr val="tx1"/>
                </a:solidFill>
                <a:latin typeface="Helvetica" panose="020B0604020202020204" pitchFamily="34" charset="0"/>
                <a:ea typeface="ＭＳ Ｐゴシック" panose="020B0600070205080204" pitchFamily="34" charset="-128"/>
              </a:defRPr>
            </a:lvl4pPr>
            <a:lvl5pPr marL="2057400" indent="-228600">
              <a:defRPr>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algn="ctr"/>
            <a:r>
              <a:rPr lang="en-US" altLang="en-US" sz="2800" b="1" i="1">
                <a:solidFill>
                  <a:srgbClr val="FFFF00"/>
                </a:solidFill>
                <a:latin typeface="Times New Roman" panose="02020603050405020304" pitchFamily="18" charset="0"/>
                <a:ea typeface="Osaka" pitchFamily="48" charset="-128"/>
              </a:rPr>
              <a:t>Addiction</a:t>
            </a:r>
            <a:endParaRPr lang="en-US" altLang="en-US" sz="2800" b="1" i="1">
              <a:solidFill>
                <a:schemeClr val="bg1"/>
              </a:solidFill>
              <a:latin typeface="Times New Roman" panose="02020603050405020304" pitchFamily="18" charset="0"/>
              <a:ea typeface="Osaka" pitchFamily="48" charset="-128"/>
            </a:endParaRPr>
          </a:p>
        </p:txBody>
      </p:sp>
      <p:sp>
        <p:nvSpPr>
          <p:cNvPr id="10" name="Rectangle 8"/>
          <p:cNvSpPr>
            <a:spLocks noChangeArrowheads="1"/>
          </p:cNvSpPr>
          <p:nvPr/>
        </p:nvSpPr>
        <p:spPr bwMode="auto">
          <a:xfrm>
            <a:off x="6771203" y="5975349"/>
            <a:ext cx="3398837" cy="525463"/>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8435" tIns="49218" rIns="98435" bIns="49218">
            <a:spAutoFit/>
          </a:bodyPr>
          <a:lstStyle>
            <a:lvl1pPr>
              <a:defRPr>
                <a:solidFill>
                  <a:schemeClr val="tx1"/>
                </a:solidFill>
                <a:latin typeface="Helvetica" panose="020B0604020202020204" pitchFamily="34" charset="0"/>
                <a:ea typeface="ＭＳ Ｐゴシック" panose="020B0600070205080204" pitchFamily="34" charset="-128"/>
              </a:defRPr>
            </a:lvl1pPr>
            <a:lvl2pPr marL="742950" indent="-285750">
              <a:defRPr>
                <a:solidFill>
                  <a:schemeClr val="tx1"/>
                </a:solidFill>
                <a:latin typeface="Helvetica" panose="020B0604020202020204" pitchFamily="34" charset="0"/>
                <a:ea typeface="ＭＳ Ｐゴシック" panose="020B0600070205080204" pitchFamily="34" charset="-128"/>
              </a:defRPr>
            </a:lvl2pPr>
            <a:lvl3pPr marL="1143000" indent="-228600">
              <a:defRPr>
                <a:solidFill>
                  <a:schemeClr val="tx1"/>
                </a:solidFill>
                <a:latin typeface="Helvetica" panose="020B0604020202020204" pitchFamily="34" charset="0"/>
                <a:ea typeface="ＭＳ Ｐゴシック" panose="020B0600070205080204" pitchFamily="34" charset="-128"/>
              </a:defRPr>
            </a:lvl3pPr>
            <a:lvl4pPr marL="1600200" indent="-228600">
              <a:defRPr>
                <a:solidFill>
                  <a:schemeClr val="tx1"/>
                </a:solidFill>
                <a:latin typeface="Helvetica" panose="020B0604020202020204" pitchFamily="34" charset="0"/>
                <a:ea typeface="ＭＳ Ｐゴシック" panose="020B0600070205080204" pitchFamily="34" charset="-128"/>
              </a:defRPr>
            </a:lvl4pPr>
            <a:lvl5pPr marL="2057400" indent="-228600">
              <a:defRPr>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algn="ctr"/>
            <a:r>
              <a:rPr lang="en-US" altLang="en-US" sz="2800" b="1" i="1">
                <a:solidFill>
                  <a:srgbClr val="FFFF00"/>
                </a:solidFill>
                <a:latin typeface="Times New Roman" panose="02020603050405020304" pitchFamily="18" charset="0"/>
              </a:rPr>
              <a:t>Reward</a:t>
            </a:r>
            <a:r>
              <a:rPr lang="en-US" altLang="en-US" sz="2800" b="1" i="1">
                <a:solidFill>
                  <a:schemeClr val="bg1"/>
                </a:solidFill>
                <a:latin typeface="Times New Roman" panose="02020603050405020304" pitchFamily="18" charset="0"/>
              </a:rPr>
              <a:t> </a:t>
            </a:r>
            <a:r>
              <a:rPr lang="en-US" altLang="en-US" sz="2800" b="1" i="1">
                <a:solidFill>
                  <a:srgbClr val="FFFF00"/>
                </a:solidFill>
                <a:latin typeface="Times New Roman" panose="02020603050405020304" pitchFamily="18" charset="0"/>
              </a:rPr>
              <a:t>&amp; well-being</a:t>
            </a:r>
            <a:endParaRPr lang="en-US" altLang="en-US" sz="2800" b="1" i="1">
              <a:solidFill>
                <a:schemeClr val="bg1"/>
              </a:solidFill>
              <a:latin typeface="Times New Roman" panose="02020603050405020304" pitchFamily="18" charset="0"/>
            </a:endParaRPr>
          </a:p>
        </p:txBody>
      </p:sp>
      <p:sp>
        <p:nvSpPr>
          <p:cNvPr id="11" name="Rectangle 11"/>
          <p:cNvSpPr>
            <a:spLocks noChangeArrowheads="1"/>
          </p:cNvSpPr>
          <p:nvPr/>
        </p:nvSpPr>
        <p:spPr bwMode="auto">
          <a:xfrm>
            <a:off x="7449065" y="2530474"/>
            <a:ext cx="2049463" cy="311150"/>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8420" tIns="49211" rIns="98420" bIns="49211" anchor="ctr"/>
          <a:lstStyle>
            <a:lvl1pPr>
              <a:defRPr>
                <a:solidFill>
                  <a:schemeClr val="tx1"/>
                </a:solidFill>
                <a:latin typeface="Helvetica" panose="020B0604020202020204" pitchFamily="34" charset="0"/>
                <a:ea typeface="ＭＳ Ｐゴシック" panose="020B0600070205080204" pitchFamily="34" charset="-128"/>
              </a:defRPr>
            </a:lvl1pPr>
            <a:lvl2pPr marL="742950" indent="-285750">
              <a:defRPr>
                <a:solidFill>
                  <a:schemeClr val="tx1"/>
                </a:solidFill>
                <a:latin typeface="Helvetica" panose="020B0604020202020204" pitchFamily="34" charset="0"/>
                <a:ea typeface="ＭＳ Ｐゴシック" panose="020B0600070205080204" pitchFamily="34" charset="-128"/>
              </a:defRPr>
            </a:lvl2pPr>
            <a:lvl3pPr marL="1143000" indent="-228600">
              <a:defRPr>
                <a:solidFill>
                  <a:schemeClr val="tx1"/>
                </a:solidFill>
                <a:latin typeface="Helvetica" panose="020B0604020202020204" pitchFamily="34" charset="0"/>
                <a:ea typeface="ＭＳ Ｐゴシック" panose="020B0600070205080204" pitchFamily="34" charset="-128"/>
              </a:defRPr>
            </a:lvl3pPr>
            <a:lvl4pPr marL="1600200" indent="-228600">
              <a:defRPr>
                <a:solidFill>
                  <a:schemeClr val="tx1"/>
                </a:solidFill>
                <a:latin typeface="Helvetica" panose="020B0604020202020204" pitchFamily="34" charset="0"/>
                <a:ea typeface="ＭＳ Ｐゴシック" panose="020B0600070205080204" pitchFamily="34" charset="-128"/>
              </a:defRPr>
            </a:lvl4pPr>
            <a:lvl5pPr marL="2057400" indent="-228600">
              <a:defRPr>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algn="ctr"/>
            <a:r>
              <a:rPr lang="en-US" altLang="en-US" sz="2800" b="1" i="1">
                <a:solidFill>
                  <a:srgbClr val="FFFF00"/>
                </a:solidFill>
                <a:latin typeface="Times New Roman" panose="02020603050405020304" pitchFamily="18" charset="0"/>
                <a:ea typeface="Osaka" pitchFamily="48" charset="-128"/>
              </a:rPr>
              <a:t>Motivation</a:t>
            </a:r>
            <a:endParaRPr lang="en-US" altLang="en-US" sz="2800" b="1" i="1">
              <a:solidFill>
                <a:schemeClr val="bg1"/>
              </a:solidFill>
              <a:latin typeface="Times New Roman" panose="02020603050405020304" pitchFamily="18" charset="0"/>
              <a:ea typeface="Osaka" pitchFamily="48" charset="-128"/>
            </a:endParaRPr>
          </a:p>
        </p:txBody>
      </p:sp>
      <p:sp>
        <p:nvSpPr>
          <p:cNvPr id="12" name="Rectangle 14"/>
          <p:cNvSpPr>
            <a:spLocks noChangeArrowheads="1"/>
          </p:cNvSpPr>
          <p:nvPr/>
        </p:nvSpPr>
        <p:spPr bwMode="auto">
          <a:xfrm>
            <a:off x="3861315" y="1516062"/>
            <a:ext cx="2035175" cy="354012"/>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8435" tIns="49218" rIns="98435" bIns="49218" anchor="b">
            <a:spAutoFit/>
          </a:bodyPr>
          <a:lstStyle>
            <a:lvl1pPr>
              <a:defRPr>
                <a:solidFill>
                  <a:schemeClr val="tx1"/>
                </a:solidFill>
                <a:latin typeface="Helvetica" panose="020B0604020202020204" pitchFamily="34" charset="0"/>
                <a:ea typeface="ＭＳ Ｐゴシック" panose="020B0600070205080204" pitchFamily="34" charset="-128"/>
              </a:defRPr>
            </a:lvl1pPr>
            <a:lvl2pPr marL="742950" indent="-285750">
              <a:defRPr>
                <a:solidFill>
                  <a:schemeClr val="tx1"/>
                </a:solidFill>
                <a:latin typeface="Helvetica" panose="020B0604020202020204" pitchFamily="34" charset="0"/>
                <a:ea typeface="ＭＳ Ｐゴシック" panose="020B0600070205080204" pitchFamily="34" charset="-128"/>
              </a:defRPr>
            </a:lvl2pPr>
            <a:lvl3pPr marL="1143000" indent="-228600">
              <a:defRPr>
                <a:solidFill>
                  <a:schemeClr val="tx1"/>
                </a:solidFill>
                <a:latin typeface="Helvetica" panose="020B0604020202020204" pitchFamily="34" charset="0"/>
                <a:ea typeface="ＭＳ Ｐゴシック" panose="020B0600070205080204" pitchFamily="34" charset="-128"/>
              </a:defRPr>
            </a:lvl3pPr>
            <a:lvl4pPr marL="1600200" indent="-228600">
              <a:defRPr>
                <a:solidFill>
                  <a:schemeClr val="tx1"/>
                </a:solidFill>
                <a:latin typeface="Helvetica" panose="020B0604020202020204" pitchFamily="34" charset="0"/>
                <a:ea typeface="ＭＳ Ｐゴシック" panose="020B0600070205080204" pitchFamily="34" charset="-128"/>
              </a:defRPr>
            </a:lvl4pPr>
            <a:lvl5pPr marL="2057400" indent="-228600">
              <a:defRPr>
                <a:solidFill>
                  <a:schemeClr val="tx1"/>
                </a:solidFill>
                <a:latin typeface="Helvetica"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Helvetica" panose="020B0604020202020204" pitchFamily="34" charset="0"/>
                <a:ea typeface="ＭＳ Ｐゴシック" panose="020B0600070205080204" pitchFamily="34" charset="-128"/>
              </a:defRPr>
            </a:lvl9pPr>
          </a:lstStyle>
          <a:p>
            <a:pPr algn="ctr">
              <a:lnSpc>
                <a:spcPct val="60000"/>
              </a:lnSpc>
              <a:spcBef>
                <a:spcPct val="50000"/>
              </a:spcBef>
            </a:pPr>
            <a:r>
              <a:rPr lang="en-US" altLang="en-US" sz="2800" b="1" i="1">
                <a:solidFill>
                  <a:srgbClr val="FFFF00"/>
                </a:solidFill>
                <a:latin typeface="Times New Roman" panose="02020603050405020304" pitchFamily="18" charset="0"/>
                <a:ea typeface="Osaka" pitchFamily="48" charset="-128"/>
              </a:rPr>
              <a:t>Movement</a:t>
            </a:r>
            <a:endParaRPr lang="en-US" altLang="en-US" sz="2800" b="1">
              <a:latin typeface="Times New Roman" panose="02020603050405020304" pitchFamily="18" charset="0"/>
            </a:endParaRPr>
          </a:p>
        </p:txBody>
      </p:sp>
      <p:pic>
        <p:nvPicPr>
          <p:cNvPr id="1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715" y="2178049"/>
            <a:ext cx="2971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txBox="1">
            <a:spLocks noChangeArrowheads="1"/>
          </p:cNvSpPr>
          <p:nvPr/>
        </p:nvSpPr>
        <p:spPr>
          <a:xfrm>
            <a:off x="6771203" y="3101974"/>
            <a:ext cx="2743200" cy="685800"/>
          </a:xfrm>
          <a:prstGeom prst="rect">
            <a:avLst/>
          </a:prstGeom>
          <a:solidFill>
            <a:srgbClr val="FF0000"/>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i="1" smtClean="0">
                <a:ea typeface="ＭＳ Ｐゴシック" panose="020B0600070205080204" pitchFamily="34" charset="-128"/>
              </a:rPr>
              <a:t>Dopamine</a:t>
            </a:r>
            <a:endParaRPr lang="en-US" altLang="en-US">
              <a:ea typeface="ＭＳ Ｐゴシック" panose="020B0600070205080204" pitchFamily="34" charset="-128"/>
            </a:endParaRPr>
          </a:p>
        </p:txBody>
      </p:sp>
      <p:sp>
        <p:nvSpPr>
          <p:cNvPr id="15" name="TextBox 14"/>
          <p:cNvSpPr txBox="1"/>
          <p:nvPr/>
        </p:nvSpPr>
        <p:spPr>
          <a:xfrm>
            <a:off x="11244648" y="6366903"/>
            <a:ext cx="1416908" cy="369332"/>
          </a:xfrm>
          <a:prstGeom prst="rect">
            <a:avLst/>
          </a:prstGeom>
          <a:noFill/>
        </p:spPr>
        <p:txBody>
          <a:bodyPr wrap="square" rtlCol="0">
            <a:spAutoFit/>
          </a:bodyPr>
          <a:lstStyle/>
          <a:p>
            <a:r>
              <a:rPr lang="en-US" dirty="0" smtClean="0"/>
              <a:t>NIDA</a:t>
            </a:r>
            <a:endParaRPr lang="en-US" dirty="0"/>
          </a:p>
        </p:txBody>
      </p:sp>
    </p:spTree>
    <p:extLst>
      <p:ext uri="{BB962C8B-B14F-4D97-AF65-F5344CB8AC3E}">
        <p14:creationId xmlns:p14="http://schemas.microsoft.com/office/powerpoint/2010/main" val="935758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903" y="300681"/>
            <a:ext cx="85344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244648" y="6366903"/>
            <a:ext cx="1416908" cy="369332"/>
          </a:xfrm>
          <a:prstGeom prst="rect">
            <a:avLst/>
          </a:prstGeom>
          <a:noFill/>
        </p:spPr>
        <p:txBody>
          <a:bodyPr wrap="square" rtlCol="0">
            <a:spAutoFit/>
          </a:bodyPr>
          <a:lstStyle/>
          <a:p>
            <a:r>
              <a:rPr lang="en-US" dirty="0" smtClean="0"/>
              <a:t>NIDA</a:t>
            </a:r>
            <a:endParaRPr lang="en-US" dirty="0"/>
          </a:p>
        </p:txBody>
      </p:sp>
    </p:spTree>
    <p:extLst>
      <p:ext uri="{BB962C8B-B14F-4D97-AF65-F5344CB8AC3E}">
        <p14:creationId xmlns:p14="http://schemas.microsoft.com/office/powerpoint/2010/main" val="3869128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descr="white ni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4400" y="6437314"/>
            <a:ext cx="642938"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242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Models</a:t>
            </a:r>
            <a:endParaRPr lang="en-US" dirty="0"/>
          </a:p>
        </p:txBody>
      </p:sp>
      <p:sp>
        <p:nvSpPr>
          <p:cNvPr id="7" name="TextBox 6"/>
          <p:cNvSpPr txBox="1"/>
          <p:nvPr/>
        </p:nvSpPr>
        <p:spPr>
          <a:xfrm>
            <a:off x="10201274" y="5842337"/>
            <a:ext cx="2305050" cy="369332"/>
          </a:xfrm>
          <a:prstGeom prst="rect">
            <a:avLst/>
          </a:prstGeom>
          <a:noFill/>
        </p:spPr>
        <p:txBody>
          <a:bodyPr wrap="square" rtlCol="0">
            <a:spAutoFit/>
          </a:bodyPr>
          <a:lstStyle/>
          <a:p>
            <a:r>
              <a:rPr lang="en-US" dirty="0" err="1" smtClean="0"/>
              <a:t>Garris</a:t>
            </a:r>
            <a:r>
              <a:rPr lang="en-US" dirty="0" smtClean="0"/>
              <a:t> et. al., 1994</a:t>
            </a:r>
            <a:endParaRPr lang="en-US" dirty="0"/>
          </a:p>
        </p:txBody>
      </p:sp>
      <mc:AlternateContent xmlns:mc="http://schemas.openxmlformats.org/markup-compatibility/2006" xmlns:a14="http://schemas.microsoft.com/office/drawing/2010/main">
        <mc:Choice Requires="a14">
          <p:sp>
            <p:nvSpPr>
              <p:cNvPr id="11" name="TextBox 10"/>
              <p:cNvSpPr txBox="1"/>
              <p:nvPr/>
            </p:nvSpPr>
            <p:spPr>
              <a:xfrm>
                <a:off x="3733907" y="1601788"/>
                <a:ext cx="402684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𝐷𝐴</m:t>
                      </m:r>
                      <m:r>
                        <a:rPr lang="en-US" b="0" i="1" baseline="-25000"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𝐷𝐴𝑇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𝐷𝐴𝑇</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𝐷𝐴𝑖</m:t>
                      </m:r>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𝐷𝐴𝑇</m:t>
                      </m:r>
                    </m:oMath>
                  </m:oMathPara>
                </a14:m>
                <a:endParaRPr lang="en-US" i="1" dirty="0"/>
              </a:p>
            </p:txBody>
          </p:sp>
        </mc:Choice>
        <mc:Fallback xmlns="">
          <p:sp>
            <p:nvSpPr>
              <p:cNvPr id="11" name="TextBox 10"/>
              <p:cNvSpPr txBox="1">
                <a:spLocks noRot="1" noChangeAspect="1" noMove="1" noResize="1" noEditPoints="1" noAdjustHandles="1" noChangeArrowheads="1" noChangeShapeType="1" noTextEdit="1"/>
              </p:cNvSpPr>
              <p:nvPr/>
            </p:nvSpPr>
            <p:spPr>
              <a:xfrm>
                <a:off x="3733907" y="1601788"/>
                <a:ext cx="4026846" cy="276999"/>
              </a:xfrm>
              <a:prstGeom prst="rect">
                <a:avLst/>
              </a:prstGeom>
              <a:blipFill rotWithShape="0">
                <a:blip r:embed="rId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260929" y="2411007"/>
                <a:ext cx="2972801" cy="8032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i="1" smtClean="0">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𝐷𝐴</m:t>
                          </m:r>
                          <m:r>
                            <a:rPr lang="en-US" b="0" i="1" smtClean="0">
                              <a:latin typeface="Cambria Math" panose="02040503050406030204" pitchFamily="18" charset="0"/>
                            </a:rPr>
                            <m:t>]</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d>
                        <m:dPr>
                          <m:begChr m:val="["/>
                          <m:endChr m:val="]"/>
                          <m:ctrlPr>
                            <a:rPr lang="en-US" b="0" i="1" smtClean="0">
                              <a:latin typeface="Cambria Math"/>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𝐷𝐴</m:t>
                          </m:r>
                        </m:e>
                      </m:d>
                      <m:r>
                        <a:rPr lang="en-US" b="0" i="1" baseline="-25000" smtClean="0">
                          <a:latin typeface="Cambria Math" panose="02040503050406030204" pitchFamily="18" charset="0"/>
                          <a:ea typeface="Cambria Math" panose="02040503050406030204" pitchFamily="18" charset="0"/>
                        </a:rPr>
                        <m:t>𝑝</m:t>
                      </m:r>
                      <m:r>
                        <a:rPr lang="en-US" b="0" i="1" smtClean="0">
                          <a:latin typeface="Cambria Math" panose="02040503050406030204" pitchFamily="18" charset="0"/>
                          <a:ea typeface="Cambria Math" panose="02040503050406030204" pitchFamily="18" charset="0"/>
                        </a:rPr>
                        <m:t>−</m:t>
                      </m:r>
                      <m:f>
                        <m:fPr>
                          <m:ctrlPr>
                            <a:rPr lang="en-US" b="0" i="1" smtClean="0">
                              <a:latin typeface="Cambria Math"/>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𝑉</m:t>
                          </m:r>
                          <m:r>
                            <a:rPr lang="en-US" b="0" i="1" baseline="-25000" smtClean="0">
                              <a:latin typeface="Cambria Math" panose="02040503050406030204" pitchFamily="18" charset="0"/>
                              <a:ea typeface="Cambria Math" panose="02040503050406030204" pitchFamily="18" charset="0"/>
                            </a:rPr>
                            <m:t>𝑚𝑎𝑥</m:t>
                          </m:r>
                        </m:num>
                        <m:den>
                          <m:f>
                            <m:fPr>
                              <m:ctrlPr>
                                <a:rPr lang="en-US" b="0" i="1" smtClean="0">
                                  <a:latin typeface="Cambria Math"/>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𝐾</m:t>
                              </m:r>
                              <m:r>
                                <a:rPr lang="en-US" b="0" i="1" baseline="-25000" smtClean="0">
                                  <a:latin typeface="Cambria Math" panose="02040503050406030204" pitchFamily="18" charset="0"/>
                                  <a:ea typeface="Cambria Math" panose="02040503050406030204" pitchFamily="18" charset="0"/>
                                </a:rPr>
                                <m:t>𝑚</m:t>
                              </m:r>
                            </m:num>
                            <m:den>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𝐷𝐴</m:t>
                              </m:r>
                              <m:r>
                                <a:rPr lang="en-US" b="0" i="1" smtClean="0">
                                  <a:latin typeface="Cambria Math" panose="02040503050406030204" pitchFamily="18" charset="0"/>
                                  <a:ea typeface="Cambria Math" panose="02040503050406030204" pitchFamily="18" charset="0"/>
                                </a:rPr>
                                <m:t>]</m:t>
                              </m:r>
                            </m:den>
                          </m:f>
                          <m:r>
                            <a:rPr lang="en-US" b="0" i="1" smtClean="0">
                              <a:latin typeface="Cambria Math" panose="02040503050406030204" pitchFamily="18" charset="0"/>
                              <a:ea typeface="Cambria Math" panose="02040503050406030204" pitchFamily="18" charset="0"/>
                            </a:rPr>
                            <m:t>+1</m:t>
                          </m:r>
                        </m:den>
                      </m:f>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4260929" y="2411007"/>
                <a:ext cx="2972801" cy="803297"/>
              </a:xfrm>
              <a:prstGeom prst="rect">
                <a:avLst/>
              </a:prstGeom>
              <a:blipFill rotWithShape="0">
                <a:blip r:embed="rId3"/>
                <a:stretch>
                  <a:fillRect/>
                </a:stretch>
              </a:blipFill>
            </p:spPr>
            <p:txBody>
              <a:bodyPr/>
              <a:lstStyle/>
              <a:p>
                <a:r>
                  <a:rPr lang="en-US">
                    <a:noFill/>
                  </a:rPr>
                  <a:t> </a:t>
                </a:r>
              </a:p>
            </p:txBody>
          </p:sp>
        </mc:Fallback>
      </mc:AlternateContent>
      <p:sp>
        <p:nvSpPr>
          <p:cNvPr id="14" name="TextBox 13"/>
          <p:cNvSpPr txBox="1"/>
          <p:nvPr/>
        </p:nvSpPr>
        <p:spPr>
          <a:xfrm>
            <a:off x="3064476" y="3715264"/>
            <a:ext cx="3599935" cy="369332"/>
          </a:xfrm>
          <a:prstGeom prst="rect">
            <a:avLst/>
          </a:prstGeom>
          <a:noFill/>
        </p:spPr>
        <p:txBody>
          <a:bodyPr wrap="square" rtlCol="0">
            <a:spAutoFit/>
          </a:bodyPr>
          <a:lstStyle/>
          <a:p>
            <a:r>
              <a:rPr lang="en-US" dirty="0" smtClean="0"/>
              <a:t>Missing </a:t>
            </a:r>
            <a:r>
              <a:rPr lang="en-US" dirty="0" err="1" smtClean="0"/>
              <a:t>quantal</a:t>
            </a:r>
            <a:r>
              <a:rPr lang="en-US" dirty="0" smtClean="0"/>
              <a:t> release mechanism</a:t>
            </a:r>
          </a:p>
        </p:txBody>
      </p:sp>
      <p:cxnSp>
        <p:nvCxnSpPr>
          <p:cNvPr id="16" name="Straight Arrow Connector 15"/>
          <p:cNvCxnSpPr/>
          <p:nvPr/>
        </p:nvCxnSpPr>
        <p:spPr>
          <a:xfrm flipV="1">
            <a:off x="5016843" y="2927351"/>
            <a:ext cx="403654" cy="81917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0510837" y="6211669"/>
            <a:ext cx="1685925" cy="646331"/>
          </a:xfrm>
          <a:prstGeom prst="rect">
            <a:avLst/>
          </a:prstGeom>
          <a:noFill/>
        </p:spPr>
        <p:txBody>
          <a:bodyPr wrap="square" rtlCol="0">
            <a:spAutoFit/>
          </a:bodyPr>
          <a:lstStyle/>
          <a:p>
            <a:r>
              <a:rPr lang="en-US" dirty="0" err="1" smtClean="0"/>
              <a:t>Viggiano</a:t>
            </a:r>
            <a:r>
              <a:rPr lang="en-US" dirty="0" smtClean="0"/>
              <a:t> et. al, 2004</a:t>
            </a:r>
            <a:endParaRPr lang="en-US" dirty="0"/>
          </a:p>
        </p:txBody>
      </p:sp>
      <mc:AlternateContent xmlns:mc="http://schemas.openxmlformats.org/markup-compatibility/2006" xmlns:a14="http://schemas.microsoft.com/office/drawing/2010/main">
        <mc:Choice Requires="a14">
          <p:sp>
            <p:nvSpPr>
              <p:cNvPr id="19" name="TextBox 18"/>
              <p:cNvSpPr txBox="1"/>
              <p:nvPr/>
            </p:nvSpPr>
            <p:spPr>
              <a:xfrm>
                <a:off x="4376910" y="4322279"/>
                <a:ext cx="1803058" cy="526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panose="02040503050406030204" pitchFamily="18" charset="0"/>
                            </a:rPr>
                            <m:t>𝑑𝑓</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r>
                        <a:rPr lang="en-US" b="0" i="1" smtClean="0">
                          <a:latin typeface="Cambria Math" panose="02040503050406030204" pitchFamily="18" charset="0"/>
                        </a:rPr>
                        <m:t>𝐷𝐴</m:t>
                      </m:r>
                      <m:r>
                        <a:rPr lang="en-US" b="0" i="1" smtClean="0">
                          <a:latin typeface="Cambria Math" panose="02040503050406030204" pitchFamily="18" charset="0"/>
                        </a:rPr>
                        <m:t>.</m:t>
                      </m:r>
                      <m:r>
                        <a:rPr lang="en-US" b="0" i="1" smtClean="0">
                          <a:latin typeface="Cambria Math" panose="02040503050406030204" pitchFamily="18" charset="0"/>
                        </a:rPr>
                        <m:t>𝐷</m:t>
                      </m:r>
                      <m:r>
                        <a:rPr lang="en-US" b="0" i="1" smtClean="0">
                          <a:latin typeface="Cambria Math" panose="02040503050406030204" pitchFamily="18" charset="0"/>
                        </a:rPr>
                        <m:t>2)</m:t>
                      </m:r>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4376910" y="4322279"/>
                <a:ext cx="1803058" cy="526554"/>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490402" y="5086516"/>
                <a:ext cx="1860189" cy="526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en-US" b="0" i="1" smtClean="0">
                              <a:latin typeface="Cambria Math" panose="02040503050406030204" pitchFamily="18" charset="0"/>
                            </a:rPr>
                            <m:t>𝑑𝑓</m:t>
                          </m:r>
                        </m:num>
                        <m:den>
                          <m:r>
                            <a:rPr lang="en-US" i="1" smtClean="0">
                              <a:latin typeface="Cambria Math" panose="02040503050406030204" pitchFamily="18" charset="0"/>
                            </a:rPr>
                            <m:t>𝑑</m:t>
                          </m:r>
                          <m:r>
                            <a:rPr lang="en-US" b="0" i="1" smtClean="0">
                              <a:latin typeface="Cambria Math" panose="02040503050406030204" pitchFamily="18" charset="0"/>
                            </a:rPr>
                            <m:t>𝑡</m:t>
                          </m:r>
                        </m:den>
                      </m:f>
                      <m:r>
                        <a:rPr lang="en-US" b="0" i="1" smtClean="0">
                          <a:latin typeface="Cambria Math" panose="02040503050406030204" pitchFamily="18" charset="0"/>
                        </a:rPr>
                        <m:t>=</m:t>
                      </m:r>
                      <m:r>
                        <a:rPr lang="en-US" b="0" i="1" smtClean="0">
                          <a:latin typeface="Cambria Math" panose="02040503050406030204" pitchFamily="18" charset="0"/>
                        </a:rPr>
                        <m:t>𝐷𝐹</m:t>
                      </m:r>
                      <m:r>
                        <a:rPr lang="en-US" b="0" i="1" smtClean="0">
                          <a:latin typeface="Cambria Math" panose="02040503050406030204" pitchFamily="18" charset="0"/>
                        </a:rPr>
                        <m:t>−</m:t>
                      </m:r>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𝐷𝐴</m:t>
                      </m:r>
                      <m:r>
                        <a:rPr lang="en-US" b="0" i="1" smtClean="0">
                          <a:latin typeface="Cambria Math" panose="02040503050406030204" pitchFamily="18" charset="0"/>
                        </a:rPr>
                        <m:t>] </m:t>
                      </m:r>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4490402" y="5086516"/>
                <a:ext cx="1860189" cy="526554"/>
              </a:xfrm>
              <a:prstGeom prst="rect">
                <a:avLst/>
              </a:prstGeom>
              <a:blipFill rotWithShape="0">
                <a:blip r:embed="rId5"/>
                <a:stretch>
                  <a:fillRect/>
                </a:stretch>
              </a:blipFill>
            </p:spPr>
            <p:txBody>
              <a:bodyPr/>
              <a:lstStyle/>
              <a:p>
                <a:r>
                  <a:rPr lang="en-US">
                    <a:noFill/>
                  </a:rPr>
                  <a:t> </a:t>
                </a:r>
              </a:p>
            </p:txBody>
          </p:sp>
        </mc:Fallback>
      </mc:AlternateContent>
      <p:sp>
        <p:nvSpPr>
          <p:cNvPr id="21" name="TextBox 20"/>
          <p:cNvSpPr txBox="1"/>
          <p:nvPr/>
        </p:nvSpPr>
        <p:spPr>
          <a:xfrm>
            <a:off x="3150973" y="5919524"/>
            <a:ext cx="3599935" cy="369332"/>
          </a:xfrm>
          <a:prstGeom prst="rect">
            <a:avLst/>
          </a:prstGeom>
          <a:noFill/>
        </p:spPr>
        <p:txBody>
          <a:bodyPr wrap="square" rtlCol="0">
            <a:spAutoFit/>
          </a:bodyPr>
          <a:lstStyle/>
          <a:p>
            <a:r>
              <a:rPr lang="en-US" dirty="0" smtClean="0"/>
              <a:t>No </a:t>
            </a:r>
            <a:r>
              <a:rPr lang="en-US" dirty="0" err="1" smtClean="0"/>
              <a:t>quantal</a:t>
            </a:r>
            <a:r>
              <a:rPr lang="en-US" dirty="0" smtClean="0"/>
              <a:t> release mechanism</a:t>
            </a:r>
          </a:p>
        </p:txBody>
      </p:sp>
    </p:spTree>
    <p:extLst>
      <p:ext uri="{BB962C8B-B14F-4D97-AF65-F5344CB8AC3E}">
        <p14:creationId xmlns:p14="http://schemas.microsoft.com/office/powerpoint/2010/main" val="12371626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Previous Model</a:t>
            </a:r>
            <a:endParaRPr lang="en-US" dirty="0"/>
          </a:p>
        </p:txBody>
      </p:sp>
      <p:pic>
        <p:nvPicPr>
          <p:cNvPr id="4" name="Content Placeholder 3"/>
          <p:cNvPicPr>
            <a:picLocks noGrp="1" noChangeAspect="1"/>
          </p:cNvPicPr>
          <p:nvPr>
            <p:ph idx="1"/>
          </p:nvPr>
        </p:nvPicPr>
        <p:blipFill>
          <a:blip r:embed="rId2"/>
          <a:stretch>
            <a:fillRect/>
          </a:stretch>
        </p:blipFill>
        <p:spPr>
          <a:xfrm>
            <a:off x="4097894" y="1394126"/>
            <a:ext cx="3864406" cy="9278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68998656"/>
              </p:ext>
            </p:extLst>
          </p:nvPr>
        </p:nvGraphicFramePr>
        <p:xfrm>
          <a:off x="3317450" y="2492110"/>
          <a:ext cx="6312582" cy="2961339"/>
        </p:xfrm>
        <a:graphic>
          <a:graphicData uri="http://schemas.openxmlformats.org/drawingml/2006/table">
            <a:tbl>
              <a:tblPr>
                <a:tableStyleId>{3C2FFA5D-87B4-456A-9821-1D502468CF0F}</a:tableStyleId>
              </a:tblPr>
              <a:tblGrid>
                <a:gridCol w="3156291"/>
                <a:gridCol w="3156291"/>
              </a:tblGrid>
              <a:tr h="343584">
                <a:tc>
                  <a:txBody>
                    <a:bodyPr/>
                    <a:lstStyle/>
                    <a:p>
                      <a:pPr algn="l" fontAlgn="t"/>
                      <a:r>
                        <a:rPr lang="en-US" sz="1600" dirty="0">
                          <a:effectLst/>
                        </a:rPr>
                        <a:t>Parameter</a:t>
                      </a:r>
                    </a:p>
                  </a:txBody>
                  <a:tcPr marL="83680" marR="83680" marT="41840" marB="41840"/>
                </a:tc>
                <a:tc>
                  <a:txBody>
                    <a:bodyPr/>
                    <a:lstStyle/>
                    <a:p>
                      <a:pPr algn="ctr" fontAlgn="t"/>
                      <a:r>
                        <a:rPr lang="en-US" sz="1600" dirty="0" smtClean="0">
                          <a:effectLst/>
                        </a:rPr>
                        <a:t>Name</a:t>
                      </a:r>
                      <a:endParaRPr lang="en-US" sz="1600" dirty="0">
                        <a:effectLst/>
                      </a:endParaRPr>
                    </a:p>
                  </a:txBody>
                  <a:tcPr marL="83680" marR="83680" marT="41840" marB="41840"/>
                </a:tc>
              </a:tr>
              <a:tr h="343584">
                <a:tc>
                  <a:txBody>
                    <a:bodyPr/>
                    <a:lstStyle/>
                    <a:p>
                      <a:pPr algn="l" fontAlgn="t"/>
                      <a:r>
                        <a:rPr lang="el-GR" sz="1600" dirty="0">
                          <a:effectLst/>
                        </a:rPr>
                        <a:t>                α</a:t>
                      </a:r>
                    </a:p>
                  </a:txBody>
                  <a:tcPr marL="83680" marR="83680" marT="41840" marB="41840"/>
                </a:tc>
                <a:tc>
                  <a:txBody>
                    <a:bodyPr/>
                    <a:lstStyle/>
                    <a:p>
                      <a:pPr algn="ctr" fontAlgn="t"/>
                      <a:r>
                        <a:rPr lang="en-US" sz="1600" dirty="0" smtClean="0">
                          <a:effectLst/>
                        </a:rPr>
                        <a:t>Void fraction</a:t>
                      </a:r>
                      <a:endParaRPr lang="en-US" sz="1600" dirty="0">
                        <a:effectLst/>
                      </a:endParaRPr>
                    </a:p>
                  </a:txBody>
                  <a:tcPr marL="83680" marR="83680" marT="41840" marB="41840"/>
                </a:tc>
              </a:tr>
              <a:tr h="343584">
                <a:tc>
                  <a:txBody>
                    <a:bodyPr/>
                    <a:lstStyle/>
                    <a:p>
                      <a:pPr algn="l" fontAlgn="t"/>
                      <a:r>
                        <a:rPr lang="el-GR" sz="1600">
                          <a:effectLst/>
                        </a:rPr>
                        <a:t>                λ</a:t>
                      </a:r>
                    </a:p>
                  </a:txBody>
                  <a:tcPr marL="83680" marR="83680" marT="41840" marB="41840"/>
                </a:tc>
                <a:tc>
                  <a:txBody>
                    <a:bodyPr/>
                    <a:lstStyle/>
                    <a:p>
                      <a:pPr algn="ctr" fontAlgn="t"/>
                      <a:r>
                        <a:rPr lang="en-US" sz="1600" dirty="0" smtClean="0">
                          <a:effectLst/>
                        </a:rPr>
                        <a:t>Tortuosity</a:t>
                      </a:r>
                      <a:endParaRPr lang="en-US" sz="1600" dirty="0">
                        <a:effectLst/>
                      </a:endParaRPr>
                    </a:p>
                  </a:txBody>
                  <a:tcPr marL="83680" marR="83680" marT="41840" marB="41840"/>
                </a:tc>
              </a:tr>
              <a:tr h="512376">
                <a:tc>
                  <a:txBody>
                    <a:bodyPr/>
                    <a:lstStyle/>
                    <a:p>
                      <a:pPr algn="l" fontAlgn="t"/>
                      <a:r>
                        <a:rPr lang="en-US" sz="1600">
                          <a:effectLst/>
                        </a:rPr>
                        <a:t>        k′ for DA</a:t>
                      </a:r>
                    </a:p>
                  </a:txBody>
                  <a:tcPr marL="83680" marR="83680" marT="41840" marB="41840"/>
                </a:tc>
                <a:tc>
                  <a:txBody>
                    <a:bodyPr/>
                    <a:lstStyle/>
                    <a:p>
                      <a:pPr algn="ctr" fontAlgn="t"/>
                      <a:r>
                        <a:rPr lang="en-US" sz="1600" dirty="0" smtClean="0">
                          <a:effectLst/>
                        </a:rPr>
                        <a:t>DA reuptake rate</a:t>
                      </a:r>
                      <a:endParaRPr lang="en-US" sz="1600" dirty="0">
                        <a:effectLst/>
                      </a:endParaRPr>
                    </a:p>
                  </a:txBody>
                  <a:tcPr marL="83680" marR="83680" marT="41840" marB="41840"/>
                </a:tc>
              </a:tr>
              <a:tr h="343584">
                <a:tc>
                  <a:txBody>
                    <a:bodyPr/>
                    <a:lstStyle/>
                    <a:p>
                      <a:pPr algn="l" fontAlgn="t"/>
                      <a:r>
                        <a:rPr lang="en-US" sz="1600" dirty="0">
                          <a:effectLst/>
                        </a:rPr>
                        <a:t>                U</a:t>
                      </a:r>
                    </a:p>
                  </a:txBody>
                  <a:tcPr marL="83680" marR="83680" marT="41840" marB="41840"/>
                </a:tc>
                <a:tc>
                  <a:txBody>
                    <a:bodyPr/>
                    <a:lstStyle/>
                    <a:p>
                      <a:pPr algn="ctr" fontAlgn="t"/>
                      <a:r>
                        <a:rPr lang="en-US" sz="1600" dirty="0" smtClean="0">
                          <a:effectLst/>
                        </a:rPr>
                        <a:t>Volume of a vesicle</a:t>
                      </a:r>
                      <a:endParaRPr lang="en-US" sz="1600" dirty="0">
                        <a:effectLst/>
                      </a:endParaRPr>
                    </a:p>
                  </a:txBody>
                  <a:tcPr marL="83680" marR="83680" marT="41840" marB="41840"/>
                </a:tc>
              </a:tr>
              <a:tr h="731043">
                <a:tc>
                  <a:txBody>
                    <a:bodyPr/>
                    <a:lstStyle/>
                    <a:p>
                      <a:pPr algn="l" fontAlgn="t"/>
                      <a:r>
                        <a:rPr lang="en-US" sz="1600" dirty="0">
                          <a:effectLst/>
                        </a:rPr>
                        <a:t>                </a:t>
                      </a:r>
                      <a:r>
                        <a:rPr lang="en-US" sz="1600" dirty="0" err="1" smtClean="0">
                          <a:effectLst/>
                        </a:rPr>
                        <a:t>C</a:t>
                      </a:r>
                      <a:r>
                        <a:rPr lang="en-US" sz="1600" baseline="-25000" dirty="0" err="1" smtClean="0">
                          <a:effectLst/>
                        </a:rPr>
                        <a:t>f</a:t>
                      </a:r>
                      <a:endParaRPr lang="en-US" sz="1600" dirty="0">
                        <a:effectLst/>
                      </a:endParaRPr>
                    </a:p>
                  </a:txBody>
                  <a:tcPr marL="83680" marR="83680" marT="41840" marB="41840"/>
                </a:tc>
                <a:tc>
                  <a:txBody>
                    <a:bodyPr/>
                    <a:lstStyle/>
                    <a:p>
                      <a:pPr algn="ctr" fontAlgn="t"/>
                      <a:r>
                        <a:rPr lang="en-US" sz="1600" dirty="0" smtClean="0">
                          <a:effectLst/>
                        </a:rPr>
                        <a:t>Concentration of a vesicle</a:t>
                      </a:r>
                      <a:endParaRPr lang="en-US" sz="1600" dirty="0">
                        <a:effectLst/>
                      </a:endParaRPr>
                    </a:p>
                  </a:txBody>
                  <a:tcPr marL="83680" marR="83680" marT="41840" marB="41840"/>
                </a:tc>
              </a:tr>
              <a:tr h="343584">
                <a:tc>
                  <a:txBody>
                    <a:bodyPr/>
                    <a:lstStyle/>
                    <a:p>
                      <a:pPr algn="l" fontAlgn="t"/>
                      <a:r>
                        <a:rPr lang="en-US" sz="1600">
                          <a:effectLst/>
                        </a:rPr>
                        <a:t>        D (37 °C)</a:t>
                      </a:r>
                    </a:p>
                  </a:txBody>
                  <a:tcPr marL="83680" marR="83680" marT="41840" marB="41840"/>
                </a:tc>
                <a:tc>
                  <a:txBody>
                    <a:bodyPr/>
                    <a:lstStyle/>
                    <a:p>
                      <a:pPr algn="ctr" fontAlgn="t"/>
                      <a:r>
                        <a:rPr lang="en-US" sz="1600" dirty="0" smtClean="0">
                          <a:effectLst/>
                        </a:rPr>
                        <a:t>Dopamine diffusion constant</a:t>
                      </a:r>
                      <a:endParaRPr lang="en-US" sz="1600" dirty="0">
                        <a:effectLst/>
                      </a:endParaRPr>
                    </a:p>
                  </a:txBody>
                  <a:tcPr marL="83680" marR="83680" marT="41840" marB="41840"/>
                </a:tc>
              </a:tr>
            </a:tbl>
          </a:graphicData>
        </a:graphic>
      </p:graphicFrame>
      <p:sp>
        <p:nvSpPr>
          <p:cNvPr id="3" name="TextBox 2"/>
          <p:cNvSpPr txBox="1"/>
          <p:nvPr/>
        </p:nvSpPr>
        <p:spPr>
          <a:xfrm>
            <a:off x="123567" y="2520778"/>
            <a:ext cx="2504302" cy="646331"/>
          </a:xfrm>
          <a:prstGeom prst="rect">
            <a:avLst/>
          </a:prstGeom>
          <a:noFill/>
        </p:spPr>
        <p:txBody>
          <a:bodyPr wrap="square" rtlCol="0">
            <a:spAutoFit/>
          </a:bodyPr>
          <a:lstStyle/>
          <a:p>
            <a:r>
              <a:rPr lang="en-US" dirty="0" smtClean="0"/>
              <a:t>Single parameter for spatial variables</a:t>
            </a:r>
            <a:endParaRPr lang="en-US" dirty="0"/>
          </a:p>
        </p:txBody>
      </p:sp>
      <p:sp>
        <p:nvSpPr>
          <p:cNvPr id="7" name="TextBox 6"/>
          <p:cNvSpPr txBox="1"/>
          <p:nvPr/>
        </p:nvSpPr>
        <p:spPr>
          <a:xfrm>
            <a:off x="123567" y="3785286"/>
            <a:ext cx="2504302" cy="646331"/>
          </a:xfrm>
          <a:prstGeom prst="rect">
            <a:avLst/>
          </a:prstGeom>
          <a:noFill/>
        </p:spPr>
        <p:txBody>
          <a:bodyPr wrap="square" rtlCol="0">
            <a:spAutoFit/>
          </a:bodyPr>
          <a:lstStyle/>
          <a:p>
            <a:r>
              <a:rPr lang="en-US" dirty="0" smtClean="0"/>
              <a:t>No mechanistic description</a:t>
            </a:r>
            <a:endParaRPr lang="en-US" dirty="0"/>
          </a:p>
        </p:txBody>
      </p:sp>
      <p:sp>
        <p:nvSpPr>
          <p:cNvPr id="8" name="TextBox 7"/>
          <p:cNvSpPr txBox="1"/>
          <p:nvPr/>
        </p:nvSpPr>
        <p:spPr>
          <a:xfrm>
            <a:off x="10538511" y="6211669"/>
            <a:ext cx="1457325" cy="646331"/>
          </a:xfrm>
          <a:prstGeom prst="rect">
            <a:avLst/>
          </a:prstGeom>
          <a:noFill/>
        </p:spPr>
        <p:txBody>
          <a:bodyPr wrap="square" rtlCol="0">
            <a:spAutoFit/>
          </a:bodyPr>
          <a:lstStyle/>
          <a:p>
            <a:r>
              <a:rPr lang="en-US" dirty="0" smtClean="0"/>
              <a:t>Rice et. al., 2011.</a:t>
            </a:r>
            <a:endParaRPr lang="en-US" dirty="0"/>
          </a:p>
        </p:txBody>
      </p:sp>
      <p:cxnSp>
        <p:nvCxnSpPr>
          <p:cNvPr id="9" name="Straight Arrow Connector 8"/>
          <p:cNvCxnSpPr/>
          <p:nvPr/>
        </p:nvCxnSpPr>
        <p:spPr>
          <a:xfrm flipV="1">
            <a:off x="2364259" y="2093614"/>
            <a:ext cx="2446638" cy="626075"/>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1079157" y="5815914"/>
            <a:ext cx="8641492" cy="369332"/>
          </a:xfrm>
          <a:prstGeom prst="rect">
            <a:avLst/>
          </a:prstGeom>
          <a:noFill/>
        </p:spPr>
        <p:txBody>
          <a:bodyPr wrap="square" rtlCol="0">
            <a:spAutoFit/>
          </a:bodyPr>
          <a:lstStyle/>
          <a:p>
            <a:r>
              <a:rPr lang="en-US" dirty="0" smtClean="0"/>
              <a:t>The concentration of dopamine increased mainly because of diffusion.</a:t>
            </a:r>
            <a:endParaRPr lang="en-US" dirty="0"/>
          </a:p>
        </p:txBody>
      </p:sp>
      <p:sp>
        <p:nvSpPr>
          <p:cNvPr id="11" name="TextBox 10"/>
          <p:cNvSpPr txBox="1"/>
          <p:nvPr/>
        </p:nvSpPr>
        <p:spPr>
          <a:xfrm>
            <a:off x="1079157" y="6291671"/>
            <a:ext cx="8641492" cy="369332"/>
          </a:xfrm>
          <a:prstGeom prst="rect">
            <a:avLst/>
          </a:prstGeom>
          <a:noFill/>
        </p:spPr>
        <p:txBody>
          <a:bodyPr wrap="square" rtlCol="0">
            <a:spAutoFit/>
          </a:bodyPr>
          <a:lstStyle/>
          <a:p>
            <a:r>
              <a:rPr lang="en-US" dirty="0" smtClean="0"/>
              <a:t>Single synapse model with single release.</a:t>
            </a:r>
            <a:endParaRPr lang="en-US" dirty="0"/>
          </a:p>
        </p:txBody>
      </p:sp>
    </p:spTree>
    <p:extLst>
      <p:ext uri="{BB962C8B-B14F-4D97-AF65-F5344CB8AC3E}">
        <p14:creationId xmlns:p14="http://schemas.microsoft.com/office/powerpoint/2010/main" val="1804474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p:txBody>
          <a:bodyPr>
            <a:normAutofit lnSpcReduction="10000"/>
          </a:bodyPr>
          <a:lstStyle/>
          <a:p>
            <a:r>
              <a:rPr lang="en-US" dirty="0" smtClean="0"/>
              <a:t>Spatial model</a:t>
            </a:r>
          </a:p>
          <a:p>
            <a:endParaRPr lang="en-US" dirty="0" smtClean="0"/>
          </a:p>
          <a:p>
            <a:r>
              <a:rPr lang="en-US" dirty="0" err="1" smtClean="0"/>
              <a:t>Quantal</a:t>
            </a:r>
            <a:r>
              <a:rPr lang="en-US" dirty="0" smtClean="0"/>
              <a:t> release and solve reaction-diffusion system for </a:t>
            </a:r>
            <a:r>
              <a:rPr lang="en-US" dirty="0" err="1" smtClean="0"/>
              <a:t>multisynaptic</a:t>
            </a:r>
            <a:r>
              <a:rPr lang="en-US" dirty="0" smtClean="0"/>
              <a:t> system</a:t>
            </a:r>
          </a:p>
          <a:p>
            <a:endParaRPr lang="en-US" dirty="0"/>
          </a:p>
          <a:p>
            <a:r>
              <a:rPr lang="en-US" dirty="0" smtClean="0"/>
              <a:t>Investigate the effects of distribution and concentration of dopamine transporters</a:t>
            </a:r>
          </a:p>
          <a:p>
            <a:endParaRPr lang="en-US" dirty="0"/>
          </a:p>
          <a:p>
            <a:r>
              <a:rPr lang="en-US" dirty="0" smtClean="0"/>
              <a:t>Investigate the effect of cocaine on extra-synaptic dopamine concentration</a:t>
            </a:r>
          </a:p>
          <a:p>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318551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1167</TotalTime>
  <Words>870</Words>
  <Application>Microsoft Office PowerPoint</Application>
  <PresentationFormat>Custom</PresentationFormat>
  <Paragraphs>181</Paragraphs>
  <Slides>28</Slides>
  <Notes>1</Notes>
  <HiddenSlides>0</HiddenSlides>
  <MMClips>2</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The effect of morphology and localization of dopamine transporters on dopamine reuptake mechanism</vt:lpstr>
      <vt:lpstr>Introduction</vt:lpstr>
      <vt:lpstr>History </vt:lpstr>
      <vt:lpstr>PowerPoint Presentation</vt:lpstr>
      <vt:lpstr>PowerPoint Presentation</vt:lpstr>
      <vt:lpstr>PowerPoint Presentation</vt:lpstr>
      <vt:lpstr>Previous Models</vt:lpstr>
      <vt:lpstr>Previous Model</vt:lpstr>
      <vt:lpstr>Motivation</vt:lpstr>
      <vt:lpstr>Difference between dopaminergic and glutamergic synapses</vt:lpstr>
      <vt:lpstr>Model </vt:lpstr>
      <vt:lpstr>Geometry Preparation</vt:lpstr>
      <vt:lpstr>Geometry Preparation</vt:lpstr>
      <vt:lpstr>Geometry Preparation</vt:lpstr>
      <vt:lpstr>Geometry Preparation</vt:lpstr>
      <vt:lpstr>Geometry Preparation</vt:lpstr>
      <vt:lpstr> Geometry Preparation</vt:lpstr>
      <vt:lpstr> Reaction-Diffusion System</vt:lpstr>
      <vt:lpstr> Reaction-Diffusion System</vt:lpstr>
      <vt:lpstr> Reaction-Diffusion System</vt:lpstr>
      <vt:lpstr> Reaction-Diffusion System</vt:lpstr>
      <vt:lpstr> Reaction-Diffusion System</vt:lpstr>
      <vt:lpstr> Reaction-Diffusion System</vt:lpstr>
      <vt:lpstr>Transporter Location</vt:lpstr>
      <vt:lpstr>Realistic Images</vt:lpstr>
      <vt:lpstr>Future Work</vt:lpstr>
      <vt:lpstr>Acknowledgements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morphology and localization of dopamine transporters on dopamine reuptake mechanism</dc:title>
  <dc:creator>cihank</dc:creator>
  <cp:lastModifiedBy>Oliver, Jessalynn M</cp:lastModifiedBy>
  <cp:revision>53</cp:revision>
  <dcterms:created xsi:type="dcterms:W3CDTF">2015-03-24T03:25:10Z</dcterms:created>
  <dcterms:modified xsi:type="dcterms:W3CDTF">2015-03-26T13:30:38Z</dcterms:modified>
</cp:coreProperties>
</file>