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3004800" cy="97536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rgbClr val="000066"/>
        </a:solidFill>
        <a:latin typeface="Comic Sans MS" panose="030F0702030302020204" pitchFamily="66" charset="0"/>
        <a:ea typeface="Kaiti SC Regular" charset="-122"/>
        <a:cs typeface="+mn-cs"/>
        <a:sym typeface="Comic Sans MS" panose="030F0702030302020204" pitchFamily="66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rgbClr val="000066"/>
        </a:solidFill>
        <a:latin typeface="Comic Sans MS" panose="030F0702030302020204" pitchFamily="66" charset="0"/>
        <a:ea typeface="Kaiti SC Regular" charset="-122"/>
        <a:cs typeface="+mn-cs"/>
        <a:sym typeface="Comic Sans MS" panose="030F0702030302020204" pitchFamily="66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rgbClr val="000066"/>
        </a:solidFill>
        <a:latin typeface="Comic Sans MS" panose="030F0702030302020204" pitchFamily="66" charset="0"/>
        <a:ea typeface="Kaiti SC Regular" charset="-122"/>
        <a:cs typeface="+mn-cs"/>
        <a:sym typeface="Comic Sans MS" panose="030F0702030302020204" pitchFamily="66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rgbClr val="000066"/>
        </a:solidFill>
        <a:latin typeface="Comic Sans MS" panose="030F0702030302020204" pitchFamily="66" charset="0"/>
        <a:ea typeface="Kaiti SC Regular" charset="-122"/>
        <a:cs typeface="+mn-cs"/>
        <a:sym typeface="Comic Sans MS" panose="030F0702030302020204" pitchFamily="66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rgbClr val="000066"/>
        </a:solidFill>
        <a:latin typeface="Comic Sans MS" panose="030F0702030302020204" pitchFamily="66" charset="0"/>
        <a:ea typeface="Kaiti SC Regular" charset="-122"/>
        <a:cs typeface="+mn-cs"/>
        <a:sym typeface="Comic Sans MS" panose="030F0702030302020204" pitchFamily="66" charset="0"/>
      </a:defRPr>
    </a:lvl5pPr>
    <a:lvl6pPr marL="2286000" algn="l" defTabSz="914400" rtl="0" eaLnBrk="1" latinLnBrk="0" hangingPunct="1">
      <a:defRPr sz="2800" kern="1200">
        <a:solidFill>
          <a:srgbClr val="000066"/>
        </a:solidFill>
        <a:latin typeface="Comic Sans MS" panose="030F0702030302020204" pitchFamily="66" charset="0"/>
        <a:ea typeface="Kaiti SC Regular" charset="-122"/>
        <a:cs typeface="+mn-cs"/>
        <a:sym typeface="Comic Sans MS" panose="030F0702030302020204" pitchFamily="66" charset="0"/>
      </a:defRPr>
    </a:lvl6pPr>
    <a:lvl7pPr marL="2743200" algn="l" defTabSz="914400" rtl="0" eaLnBrk="1" latinLnBrk="0" hangingPunct="1">
      <a:defRPr sz="2800" kern="1200">
        <a:solidFill>
          <a:srgbClr val="000066"/>
        </a:solidFill>
        <a:latin typeface="Comic Sans MS" panose="030F0702030302020204" pitchFamily="66" charset="0"/>
        <a:ea typeface="Kaiti SC Regular" charset="-122"/>
        <a:cs typeface="+mn-cs"/>
        <a:sym typeface="Comic Sans MS" panose="030F0702030302020204" pitchFamily="66" charset="0"/>
      </a:defRPr>
    </a:lvl7pPr>
    <a:lvl8pPr marL="3200400" algn="l" defTabSz="914400" rtl="0" eaLnBrk="1" latinLnBrk="0" hangingPunct="1">
      <a:defRPr sz="2800" kern="1200">
        <a:solidFill>
          <a:srgbClr val="000066"/>
        </a:solidFill>
        <a:latin typeface="Comic Sans MS" panose="030F0702030302020204" pitchFamily="66" charset="0"/>
        <a:ea typeface="Kaiti SC Regular" charset="-122"/>
        <a:cs typeface="+mn-cs"/>
        <a:sym typeface="Comic Sans MS" panose="030F0702030302020204" pitchFamily="66" charset="0"/>
      </a:defRPr>
    </a:lvl8pPr>
    <a:lvl9pPr marL="3657600" algn="l" defTabSz="914400" rtl="0" eaLnBrk="1" latinLnBrk="0" hangingPunct="1">
      <a:defRPr sz="2800" kern="1200">
        <a:solidFill>
          <a:srgbClr val="000066"/>
        </a:solidFill>
        <a:latin typeface="Comic Sans MS" panose="030F0702030302020204" pitchFamily="66" charset="0"/>
        <a:ea typeface="Kaiti SC Regular" charset="-122"/>
        <a:cs typeface="+mn-cs"/>
        <a:sym typeface="Comic Sans MS" panose="030F0702030302020204" pitchFamily="66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0" y="8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FA9269-1A41-4DC1-BAA0-AA4A3CFA59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538077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EA50AB-FE1A-4B82-A0E0-CB5B79E89B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665919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64650" y="546100"/>
            <a:ext cx="2762250" cy="9207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7900" y="546100"/>
            <a:ext cx="8134350" cy="9207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D38332-B47A-42EF-BC68-6F01541FDA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12641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B69DF7-CA10-493B-ABCD-90CF33DE46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272937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E31B83-FEA7-4613-BFDC-84A6C6D786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618981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7900" y="2819400"/>
            <a:ext cx="5448300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819400"/>
            <a:ext cx="5448300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1F23C1-C9A9-4F2F-9725-2890CD0032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885304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0803E7-FD70-4245-88E6-F415F4CE0B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58093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89E03B-8ED3-4687-9D0C-8FCBE83C90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709771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7F51DD-982F-4C15-9455-A9EBAD334F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349449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453636-6E34-40CE-B3FE-47C10A4569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09553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Time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FAB53F-2867-439C-A2F7-9DB5C0BC64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403472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977900" y="546100"/>
            <a:ext cx="11049000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108599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Times" panose="02020603050405020304" pitchFamily="18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977900" y="2819400"/>
            <a:ext cx="11049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108599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Times" panose="02020603050405020304" pitchFamily="18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Times" panose="02020603050405020304" pitchFamily="18" charset="0"/>
              </a:rPr>
              <a:t>Second level</a:t>
            </a:r>
          </a:p>
          <a:p>
            <a:pPr lvl="2"/>
            <a:r>
              <a:rPr lang="en-US" altLang="en-US" smtClean="0">
                <a:sym typeface="Times" panose="02020603050405020304" pitchFamily="18" charset="0"/>
              </a:rPr>
              <a:t>Third level</a:t>
            </a:r>
          </a:p>
          <a:p>
            <a:pPr lvl="3"/>
            <a:r>
              <a:rPr lang="en-US" altLang="en-US" smtClean="0">
                <a:sym typeface="Times" panose="02020603050405020304" pitchFamily="18" charset="0"/>
              </a:rPr>
              <a:t>Fourth level</a:t>
            </a:r>
          </a:p>
          <a:p>
            <a:pPr lvl="4"/>
            <a:r>
              <a:rPr lang="en-US" altLang="en-US" smtClean="0">
                <a:sym typeface="Times" panose="02020603050405020304" pitchFamily="18" charset="0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0504488" y="8890000"/>
            <a:ext cx="342900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  <a:sym typeface="Times" panose="02020603050405020304" pitchFamily="18" charset="0"/>
              </a:defRPr>
            </a:lvl1pPr>
          </a:lstStyle>
          <a:p>
            <a:fld id="{A4DD3AFB-F875-47A4-B7FE-54FF44F463E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ftr="0" dt="0"/>
  <p:txStyles>
    <p:titleStyle>
      <a:lvl1pPr marL="6350" indent="-6350" algn="ctr" rtl="0" eaLnBrk="0" fontAlgn="base" hangingPunct="0">
        <a:spcBef>
          <a:spcPct val="0"/>
        </a:spcBef>
        <a:spcAft>
          <a:spcPct val="0"/>
        </a:spcAft>
        <a:defRPr sz="6200">
          <a:solidFill>
            <a:srgbClr val="000000"/>
          </a:solidFill>
          <a:latin typeface="+mj-lt"/>
          <a:ea typeface="+mj-ea"/>
          <a:cs typeface="+mj-cs"/>
          <a:sym typeface="Times" panose="02020603050405020304" pitchFamily="18" charset="0"/>
        </a:defRPr>
      </a:lvl1pPr>
      <a:lvl2pPr marL="6350" indent="-6350" algn="ctr" rtl="0" eaLnBrk="0" fontAlgn="base" hangingPunct="0">
        <a:spcBef>
          <a:spcPct val="0"/>
        </a:spcBef>
        <a:spcAft>
          <a:spcPct val="0"/>
        </a:spcAft>
        <a:defRPr sz="6200">
          <a:solidFill>
            <a:srgbClr val="000000"/>
          </a:solidFill>
          <a:latin typeface="Times" charset="0"/>
          <a:ea typeface="Songti SC Regular" charset="-122"/>
          <a:cs typeface="Songti SC Regular" charset="-122"/>
          <a:sym typeface="Times" panose="02020603050405020304" pitchFamily="18" charset="0"/>
        </a:defRPr>
      </a:lvl2pPr>
      <a:lvl3pPr marL="6350" indent="-6350" algn="ctr" rtl="0" eaLnBrk="0" fontAlgn="base" hangingPunct="0">
        <a:spcBef>
          <a:spcPct val="0"/>
        </a:spcBef>
        <a:spcAft>
          <a:spcPct val="0"/>
        </a:spcAft>
        <a:defRPr sz="6200">
          <a:solidFill>
            <a:srgbClr val="000000"/>
          </a:solidFill>
          <a:latin typeface="Times" charset="0"/>
          <a:ea typeface="Songti SC Regular" charset="-122"/>
          <a:cs typeface="Songti SC Regular" charset="-122"/>
          <a:sym typeface="Times" panose="02020603050405020304" pitchFamily="18" charset="0"/>
        </a:defRPr>
      </a:lvl3pPr>
      <a:lvl4pPr marL="6350" indent="-6350" algn="ctr" rtl="0" eaLnBrk="0" fontAlgn="base" hangingPunct="0">
        <a:spcBef>
          <a:spcPct val="0"/>
        </a:spcBef>
        <a:spcAft>
          <a:spcPct val="0"/>
        </a:spcAft>
        <a:defRPr sz="6200">
          <a:solidFill>
            <a:srgbClr val="000000"/>
          </a:solidFill>
          <a:latin typeface="Times" charset="0"/>
          <a:ea typeface="Songti SC Regular" charset="-122"/>
          <a:cs typeface="Songti SC Regular" charset="-122"/>
          <a:sym typeface="Times" panose="02020603050405020304" pitchFamily="18" charset="0"/>
        </a:defRPr>
      </a:lvl4pPr>
      <a:lvl5pPr marL="6350" indent="-6350" algn="ctr" rtl="0" eaLnBrk="0" fontAlgn="base" hangingPunct="0">
        <a:spcBef>
          <a:spcPct val="0"/>
        </a:spcBef>
        <a:spcAft>
          <a:spcPct val="0"/>
        </a:spcAft>
        <a:defRPr sz="6200">
          <a:solidFill>
            <a:srgbClr val="000000"/>
          </a:solidFill>
          <a:latin typeface="Times" charset="0"/>
          <a:ea typeface="Songti SC Regular" charset="-122"/>
          <a:cs typeface="Songti SC Regular" charset="-122"/>
          <a:sym typeface="Times" panose="02020603050405020304" pitchFamily="18" charset="0"/>
        </a:defRPr>
      </a:lvl5pPr>
      <a:lvl6pPr marL="463550" algn="ctr" rtl="0" fontAlgn="base">
        <a:spcBef>
          <a:spcPct val="0"/>
        </a:spcBef>
        <a:spcAft>
          <a:spcPct val="0"/>
        </a:spcAft>
        <a:defRPr sz="6200">
          <a:solidFill>
            <a:srgbClr val="000000"/>
          </a:solidFill>
          <a:latin typeface="Times" charset="0"/>
          <a:ea typeface="Songti SC Regular" charset="-122"/>
          <a:cs typeface="Songti SC Regular" charset="-122"/>
          <a:sym typeface="Times" charset="0"/>
        </a:defRPr>
      </a:lvl6pPr>
      <a:lvl7pPr marL="920750" algn="ctr" rtl="0" fontAlgn="base">
        <a:spcBef>
          <a:spcPct val="0"/>
        </a:spcBef>
        <a:spcAft>
          <a:spcPct val="0"/>
        </a:spcAft>
        <a:defRPr sz="6200">
          <a:solidFill>
            <a:srgbClr val="000000"/>
          </a:solidFill>
          <a:latin typeface="Times" charset="0"/>
          <a:ea typeface="Songti SC Regular" charset="-122"/>
          <a:cs typeface="Songti SC Regular" charset="-122"/>
          <a:sym typeface="Times" charset="0"/>
        </a:defRPr>
      </a:lvl7pPr>
      <a:lvl8pPr marL="1377950" algn="ctr" rtl="0" fontAlgn="base">
        <a:spcBef>
          <a:spcPct val="0"/>
        </a:spcBef>
        <a:spcAft>
          <a:spcPct val="0"/>
        </a:spcAft>
        <a:defRPr sz="6200">
          <a:solidFill>
            <a:srgbClr val="000000"/>
          </a:solidFill>
          <a:latin typeface="Times" charset="0"/>
          <a:ea typeface="Songti SC Regular" charset="-122"/>
          <a:cs typeface="Songti SC Regular" charset="-122"/>
          <a:sym typeface="Times" charset="0"/>
        </a:defRPr>
      </a:lvl8pPr>
      <a:lvl9pPr marL="1835150" algn="ctr" rtl="0" fontAlgn="base">
        <a:spcBef>
          <a:spcPct val="0"/>
        </a:spcBef>
        <a:spcAft>
          <a:spcPct val="0"/>
        </a:spcAft>
        <a:defRPr sz="6200">
          <a:solidFill>
            <a:srgbClr val="000000"/>
          </a:solidFill>
          <a:latin typeface="Times" charset="0"/>
          <a:ea typeface="Songti SC Regular" charset="-122"/>
          <a:cs typeface="Songti SC Regular" charset="-122"/>
          <a:sym typeface="Times" charset="0"/>
        </a:defRPr>
      </a:lvl9pPr>
    </p:titleStyle>
    <p:bodyStyle>
      <a:lvl1pPr marL="382588" indent="-342900" algn="l" rtl="0" eaLnBrk="0" fontAlgn="base" hangingPunct="0">
        <a:spcBef>
          <a:spcPts val="1100"/>
        </a:spcBef>
        <a:spcAft>
          <a:spcPct val="0"/>
        </a:spcAft>
        <a:buSzPct val="100000"/>
        <a:buFont typeface="Times" panose="02020603050405020304" pitchFamily="18" charset="0"/>
        <a:buChar char="•"/>
        <a:defRPr sz="4400">
          <a:solidFill>
            <a:srgbClr val="000000"/>
          </a:solidFill>
          <a:latin typeface="+mn-lt"/>
          <a:ea typeface="+mn-ea"/>
          <a:cs typeface="+mn-cs"/>
          <a:sym typeface="Times" panose="02020603050405020304" pitchFamily="18" charset="0"/>
        </a:defRPr>
      </a:lvl1pPr>
      <a:lvl2pPr marL="731838" indent="-285750" algn="l" rtl="0" eaLnBrk="0" fontAlgn="base" hangingPunct="0">
        <a:spcBef>
          <a:spcPts val="1000"/>
        </a:spcBef>
        <a:spcAft>
          <a:spcPct val="0"/>
        </a:spcAft>
        <a:buSzPct val="100000"/>
        <a:buFont typeface="Times" panose="02020603050405020304" pitchFamily="18" charset="0"/>
        <a:buChar char="–"/>
        <a:defRPr sz="3800">
          <a:solidFill>
            <a:srgbClr val="000000"/>
          </a:solidFill>
          <a:latin typeface="+mn-lt"/>
          <a:ea typeface="+mn-ea"/>
          <a:cs typeface="+mn-cs"/>
          <a:sym typeface="Times" panose="02020603050405020304" pitchFamily="18" charset="0"/>
        </a:defRPr>
      </a:lvl2pPr>
      <a:lvl3pPr marL="1131888" indent="-228600" algn="l" rtl="0" eaLnBrk="0" fontAlgn="base" hangingPunct="0">
        <a:spcBef>
          <a:spcPts val="800"/>
        </a:spcBef>
        <a:spcAft>
          <a:spcPct val="0"/>
        </a:spcAft>
        <a:buSzPct val="100000"/>
        <a:buFont typeface="Times" panose="02020603050405020304" pitchFamily="18" charset="0"/>
        <a:buChar char="•"/>
        <a:defRPr sz="3400">
          <a:solidFill>
            <a:srgbClr val="000000"/>
          </a:solidFill>
          <a:latin typeface="+mn-lt"/>
          <a:ea typeface="+mn-ea"/>
          <a:cs typeface="+mn-cs"/>
          <a:sym typeface="Times" panose="02020603050405020304" pitchFamily="18" charset="0"/>
        </a:defRPr>
      </a:lvl3pPr>
      <a:lvl4pPr marL="1589088" indent="-228600" algn="l" rtl="0" eaLnBrk="0" fontAlgn="base" hangingPunct="0">
        <a:spcBef>
          <a:spcPts val="700"/>
        </a:spcBef>
        <a:spcAft>
          <a:spcPct val="0"/>
        </a:spcAft>
        <a:buSzPct val="100000"/>
        <a:buFont typeface="Times" panose="02020603050405020304" pitchFamily="18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  <a:sym typeface="Times" panose="02020603050405020304" pitchFamily="18" charset="0"/>
        </a:defRPr>
      </a:lvl4pPr>
      <a:lvl5pPr marL="2046288" indent="-228600" algn="l" rtl="0" eaLnBrk="0" fontAlgn="base" hangingPunct="0">
        <a:spcBef>
          <a:spcPts val="700"/>
        </a:spcBef>
        <a:spcAft>
          <a:spcPct val="0"/>
        </a:spcAft>
        <a:buSzPct val="100000"/>
        <a:buFont typeface="Times" panose="02020603050405020304" pitchFamily="18" charset="0"/>
        <a:buChar char="»"/>
        <a:defRPr sz="2800">
          <a:solidFill>
            <a:srgbClr val="000000"/>
          </a:solidFill>
          <a:latin typeface="+mn-lt"/>
          <a:ea typeface="+mn-ea"/>
          <a:cs typeface="+mn-cs"/>
          <a:sym typeface="Times" panose="02020603050405020304" pitchFamily="18" charset="0"/>
        </a:defRPr>
      </a:lvl5pPr>
      <a:lvl6pPr marL="2503488" indent="-228600" algn="l" rtl="0" fontAlgn="base">
        <a:spcBef>
          <a:spcPts val="700"/>
        </a:spcBef>
        <a:spcAft>
          <a:spcPct val="0"/>
        </a:spcAft>
        <a:buSzPct val="100000"/>
        <a:buFont typeface="Times" charset="0"/>
        <a:buChar char="»"/>
        <a:defRPr sz="2800">
          <a:solidFill>
            <a:srgbClr val="000000"/>
          </a:solidFill>
          <a:latin typeface="+mn-lt"/>
          <a:ea typeface="+mn-ea"/>
          <a:cs typeface="+mn-cs"/>
          <a:sym typeface="Times" charset="0"/>
        </a:defRPr>
      </a:lvl6pPr>
      <a:lvl7pPr marL="2960688" indent="-228600" algn="l" rtl="0" fontAlgn="base">
        <a:spcBef>
          <a:spcPts val="700"/>
        </a:spcBef>
        <a:spcAft>
          <a:spcPct val="0"/>
        </a:spcAft>
        <a:buSzPct val="100000"/>
        <a:buFont typeface="Times" charset="0"/>
        <a:buChar char="»"/>
        <a:defRPr sz="2800">
          <a:solidFill>
            <a:srgbClr val="000000"/>
          </a:solidFill>
          <a:latin typeface="+mn-lt"/>
          <a:ea typeface="+mn-ea"/>
          <a:cs typeface="+mn-cs"/>
          <a:sym typeface="Times" charset="0"/>
        </a:defRPr>
      </a:lvl7pPr>
      <a:lvl8pPr marL="3417888" indent="-228600" algn="l" rtl="0" fontAlgn="base">
        <a:spcBef>
          <a:spcPts val="700"/>
        </a:spcBef>
        <a:spcAft>
          <a:spcPct val="0"/>
        </a:spcAft>
        <a:buSzPct val="100000"/>
        <a:buFont typeface="Times" charset="0"/>
        <a:buChar char="»"/>
        <a:defRPr sz="2800">
          <a:solidFill>
            <a:srgbClr val="000000"/>
          </a:solidFill>
          <a:latin typeface="+mn-lt"/>
          <a:ea typeface="+mn-ea"/>
          <a:cs typeface="+mn-cs"/>
          <a:sym typeface="Times" charset="0"/>
        </a:defRPr>
      </a:lvl8pPr>
      <a:lvl9pPr marL="3875088" indent="-228600" algn="l" rtl="0" fontAlgn="base">
        <a:spcBef>
          <a:spcPts val="700"/>
        </a:spcBef>
        <a:spcAft>
          <a:spcPct val="0"/>
        </a:spcAft>
        <a:buSzPct val="100000"/>
        <a:buFont typeface="Times" charset="0"/>
        <a:buChar char="»"/>
        <a:defRPr sz="2800">
          <a:solidFill>
            <a:srgbClr val="000000"/>
          </a:solidFill>
          <a:latin typeface="+mn-lt"/>
          <a:ea typeface="+mn-ea"/>
          <a:cs typeface="+mn-cs"/>
          <a:sym typeface="Time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D3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203200"/>
            <a:ext cx="10439400" cy="929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23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10504488" y="8890000"/>
            <a:ext cx="342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800">
                <a:solidFill>
                  <a:srgbClr val="000066"/>
                </a:solidFill>
                <a:latin typeface="Comic Sans MS" panose="030F0702030302020204" pitchFamily="66" charset="0"/>
                <a:ea typeface="Kaiti SC Regular" charset="-122"/>
                <a:sym typeface="Comic Sans MS" panose="030F0702030302020204" pitchFamily="66" charset="0"/>
              </a:defRPr>
            </a:lvl1pPr>
            <a:lvl2pPr marL="37931725" indent="-37474525" eaLnBrk="0" hangingPunct="0">
              <a:defRPr sz="2800">
                <a:solidFill>
                  <a:srgbClr val="000066"/>
                </a:solidFill>
                <a:latin typeface="Comic Sans MS" panose="030F0702030302020204" pitchFamily="66" charset="0"/>
                <a:ea typeface="Kaiti SC Regular" charset="-122"/>
                <a:sym typeface="Comic Sans MS" panose="030F0702030302020204" pitchFamily="66" charset="0"/>
              </a:defRPr>
            </a:lvl2pPr>
            <a:lvl3pPr eaLnBrk="0" hangingPunct="0">
              <a:defRPr sz="2800">
                <a:solidFill>
                  <a:srgbClr val="000066"/>
                </a:solidFill>
                <a:latin typeface="Comic Sans MS" panose="030F0702030302020204" pitchFamily="66" charset="0"/>
                <a:ea typeface="Kaiti SC Regular" charset="-122"/>
                <a:sym typeface="Comic Sans MS" panose="030F0702030302020204" pitchFamily="66" charset="0"/>
              </a:defRPr>
            </a:lvl3pPr>
            <a:lvl4pPr eaLnBrk="0" hangingPunct="0">
              <a:defRPr sz="2800">
                <a:solidFill>
                  <a:srgbClr val="000066"/>
                </a:solidFill>
                <a:latin typeface="Comic Sans MS" panose="030F0702030302020204" pitchFamily="66" charset="0"/>
                <a:ea typeface="Kaiti SC Regular" charset="-122"/>
                <a:sym typeface="Comic Sans MS" panose="030F0702030302020204" pitchFamily="66" charset="0"/>
              </a:defRPr>
            </a:lvl4pPr>
            <a:lvl5pPr eaLnBrk="0" hangingPunct="0">
              <a:defRPr sz="2800">
                <a:solidFill>
                  <a:srgbClr val="000066"/>
                </a:solidFill>
                <a:latin typeface="Comic Sans MS" panose="030F0702030302020204" pitchFamily="66" charset="0"/>
                <a:ea typeface="Kaiti SC Regular" charset="-122"/>
                <a:sym typeface="Comic Sans MS" panose="030F0702030302020204" pitchFamily="66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Comic Sans MS" panose="030F0702030302020204" pitchFamily="66" charset="0"/>
                <a:ea typeface="Kaiti SC Regular" charset="-122"/>
                <a:sym typeface="Comic Sans MS" panose="030F0702030302020204" pitchFamily="66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Comic Sans MS" panose="030F0702030302020204" pitchFamily="66" charset="0"/>
                <a:ea typeface="Kaiti SC Regular" charset="-122"/>
                <a:sym typeface="Comic Sans MS" panose="030F0702030302020204" pitchFamily="66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Comic Sans MS" panose="030F0702030302020204" pitchFamily="66" charset="0"/>
                <a:ea typeface="Kaiti SC Regular" charset="-122"/>
                <a:sym typeface="Comic Sans MS" panose="030F0702030302020204" pitchFamily="66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Comic Sans MS" panose="030F0702030302020204" pitchFamily="66" charset="0"/>
                <a:ea typeface="Kaiti SC Regular" charset="-122"/>
                <a:sym typeface="Comic Sans MS" panose="030F0702030302020204" pitchFamily="66" charset="0"/>
              </a:defRPr>
            </a:lvl9pPr>
          </a:lstStyle>
          <a:p>
            <a:pPr algn="ctr" eaLnBrk="1" hangingPunct="1"/>
            <a:fld id="{E4CF4FAA-9A99-4413-B1DB-2775F80E338F}" type="slidenum">
              <a:rPr lang="en-US" altLang="en-US" sz="180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  <a:sym typeface="Times" panose="02020603050405020304" pitchFamily="18" charset="0"/>
              </a:rPr>
              <a:pPr algn="ctr" eaLnBrk="1" hangingPunct="1"/>
              <a:t>1</a:t>
            </a:fld>
            <a:endParaRPr lang="en-US" altLang="en-US" sz="1800">
              <a:solidFill>
                <a:srgbClr val="000000"/>
              </a:solidFill>
              <a:latin typeface="Times" panose="02020603050405020304" pitchFamily="18" charset="0"/>
              <a:cs typeface="Times" panose="02020603050405020304" pitchFamily="18" charset="0"/>
              <a:sym typeface="Times" panose="02020603050405020304" pitchFamily="18" charset="0"/>
            </a:endParaRPr>
          </a:p>
        </p:txBody>
      </p:sp>
      <p:grpSp>
        <p:nvGrpSpPr>
          <p:cNvPr id="13316" name="Group 5"/>
          <p:cNvGrpSpPr>
            <a:grpSpLocks/>
          </p:cNvGrpSpPr>
          <p:nvPr/>
        </p:nvGrpSpPr>
        <p:grpSpPr bwMode="auto">
          <a:xfrm>
            <a:off x="1803400" y="1485900"/>
            <a:ext cx="9067800" cy="1981200"/>
            <a:chOff x="0" y="0"/>
            <a:chExt cx="5712" cy="1248"/>
          </a:xfrm>
        </p:grpSpPr>
        <p:sp>
          <p:nvSpPr>
            <p:cNvPr id="13323" name="Rectangle 3"/>
            <p:cNvSpPr>
              <a:spLocks/>
            </p:cNvSpPr>
            <p:nvPr/>
          </p:nvSpPr>
          <p:spPr bwMode="auto">
            <a:xfrm>
              <a:off x="128" y="96"/>
              <a:ext cx="5456" cy="896"/>
            </a:xfrm>
            <a:prstGeom prst="rect">
              <a:avLst/>
            </a:prstGeom>
            <a:solidFill>
              <a:srgbClr val="FFFFFF">
                <a:alpha val="7411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500" tIns="63500" rIns="121299" bIns="63500"/>
            <a:lstStyle>
              <a:lvl1pPr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1pPr>
              <a:lvl2pPr marL="37931725" indent="-37474525"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2pPr>
              <a:lvl3pPr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3pPr>
              <a:lvl4pPr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4pPr>
              <a:lvl5pPr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9pPr>
            </a:lstStyle>
            <a:p>
              <a:pPr algn="ctr" eaLnBrk="1" hangingPunct="1"/>
              <a:r>
                <a:rPr lang="en-US" altLang="en-US" sz="3600">
                  <a:solidFill>
                    <a:srgbClr val="7B2D26"/>
                  </a:solidFill>
                </a:rPr>
                <a:t>In silico reconstitution of spine calcium transients from individual proteins</a:t>
              </a:r>
            </a:p>
          </p:txBody>
        </p:sp>
        <p:pic>
          <p:nvPicPr>
            <p:cNvPr id="13324" name="Picture 4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12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74001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317" name="Group 8"/>
          <p:cNvGrpSpPr>
            <a:grpSpLocks/>
          </p:cNvGrpSpPr>
          <p:nvPr/>
        </p:nvGrpSpPr>
        <p:grpSpPr bwMode="auto">
          <a:xfrm>
            <a:off x="3289300" y="3581400"/>
            <a:ext cx="6083300" cy="4089400"/>
            <a:chOff x="0" y="0"/>
            <a:chExt cx="3832" cy="2576"/>
          </a:xfrm>
        </p:grpSpPr>
        <p:sp>
          <p:nvSpPr>
            <p:cNvPr id="13321" name="Rectangle 6"/>
            <p:cNvSpPr>
              <a:spLocks/>
            </p:cNvSpPr>
            <p:nvPr/>
          </p:nvSpPr>
          <p:spPr bwMode="auto">
            <a:xfrm>
              <a:off x="128" y="96"/>
              <a:ext cx="3576" cy="2224"/>
            </a:xfrm>
            <a:prstGeom prst="rect">
              <a:avLst/>
            </a:prstGeom>
            <a:solidFill>
              <a:srgbClr val="FFFFFF">
                <a:alpha val="7411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500" tIns="63500" rIns="121299" bIns="63500"/>
            <a:lstStyle>
              <a:lvl1pPr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1pPr>
              <a:lvl2pPr marL="37931725" indent="-37474525"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2pPr>
              <a:lvl3pPr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3pPr>
              <a:lvl4pPr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4pPr>
              <a:lvl5pPr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7B2D26"/>
                  </a:solidFill>
                </a:rPr>
                <a:t>Mary Kennedy, Dylan Bannon</a:t>
              </a:r>
            </a:p>
            <a:p>
              <a:pPr algn="ctr" eaLnBrk="1" hangingPunct="1"/>
              <a:r>
                <a:rPr lang="en-US" altLang="en-US" sz="2400">
                  <a:solidFill>
                    <a:srgbClr val="7B2D26"/>
                  </a:solidFill>
                </a:rPr>
                <a:t>Caltech</a:t>
              </a:r>
            </a:p>
            <a:p>
              <a:pPr algn="ctr" eaLnBrk="1" hangingPunct="1">
                <a:spcBef>
                  <a:spcPts val="400"/>
                </a:spcBef>
              </a:pPr>
              <a:r>
                <a:rPr lang="en-US" altLang="en-US" sz="3000" u="sng">
                  <a:solidFill>
                    <a:srgbClr val="7B2D26"/>
                  </a:solidFill>
                  <a:latin typeface="Comic Sans MS Bold" panose="030F0902030302020204" pitchFamily="66" charset="0"/>
                  <a:sym typeface="Comic Sans MS Bold" panose="030F0902030302020204" pitchFamily="66" charset="0"/>
                </a:rPr>
                <a:t>Tom Bartol</a:t>
              </a:r>
              <a:r>
                <a:rPr lang="en-US" altLang="en-US">
                  <a:solidFill>
                    <a:srgbClr val="7B2D26"/>
                  </a:solidFill>
                </a:rPr>
                <a:t>, Terry Sejnowski, Dan Keller, Justin Kinney</a:t>
              </a:r>
            </a:p>
            <a:p>
              <a:pPr algn="ctr" eaLnBrk="1" hangingPunct="1"/>
              <a:r>
                <a:rPr lang="en-US" altLang="en-US" sz="2400">
                  <a:solidFill>
                    <a:srgbClr val="7B2D26"/>
                  </a:solidFill>
                </a:rPr>
                <a:t>Salk Institute</a:t>
              </a:r>
            </a:p>
            <a:p>
              <a:pPr algn="ctr" eaLnBrk="1" hangingPunct="1">
                <a:spcBef>
                  <a:spcPts val="400"/>
                </a:spcBef>
              </a:pPr>
              <a:r>
                <a:rPr lang="en-US" altLang="en-US">
                  <a:solidFill>
                    <a:srgbClr val="7B2D26"/>
                  </a:solidFill>
                </a:rPr>
                <a:t>Kristen Harris, Chandrajit Bajaj</a:t>
              </a:r>
            </a:p>
            <a:p>
              <a:pPr algn="ctr" eaLnBrk="1" hangingPunct="1"/>
              <a:r>
                <a:rPr lang="en-US" altLang="en-US" sz="2400">
                  <a:solidFill>
                    <a:srgbClr val="7B2D26"/>
                  </a:solidFill>
                </a:rPr>
                <a:t>U. of Texas, Austin</a:t>
              </a:r>
            </a:p>
          </p:txBody>
        </p:sp>
        <p:pic>
          <p:nvPicPr>
            <p:cNvPr id="13322" name="Picture 7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832" cy="2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74001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318" name="Group 11"/>
          <p:cNvGrpSpPr>
            <a:grpSpLocks/>
          </p:cNvGrpSpPr>
          <p:nvPr/>
        </p:nvGrpSpPr>
        <p:grpSpPr bwMode="auto">
          <a:xfrm>
            <a:off x="2844800" y="7874000"/>
            <a:ext cx="6959600" cy="1181100"/>
            <a:chOff x="0" y="0"/>
            <a:chExt cx="4384" cy="744"/>
          </a:xfrm>
        </p:grpSpPr>
        <p:sp>
          <p:nvSpPr>
            <p:cNvPr id="13319" name="Rectangle 9"/>
            <p:cNvSpPr>
              <a:spLocks/>
            </p:cNvSpPr>
            <p:nvPr/>
          </p:nvSpPr>
          <p:spPr bwMode="auto">
            <a:xfrm>
              <a:off x="128" y="96"/>
              <a:ext cx="4135" cy="392"/>
            </a:xfrm>
            <a:prstGeom prst="rect">
              <a:avLst/>
            </a:prstGeom>
            <a:solidFill>
              <a:srgbClr val="FFFFFF">
                <a:alpha val="7411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57799" bIns="0">
              <a:spAutoFit/>
            </a:bodyPr>
            <a:lstStyle>
              <a:lvl1pPr marL="57150"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1pPr>
              <a:lvl2pPr marL="37931725" indent="-37474525"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2pPr>
              <a:lvl3pPr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3pPr>
              <a:lvl4pPr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4pPr>
              <a:lvl5pPr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7B2D26"/>
                  </a:solidFill>
                </a:rPr>
                <a:t>Funded by CRCNS grant from N.I.D.A.</a:t>
              </a:r>
            </a:p>
          </p:txBody>
        </p:sp>
        <p:pic>
          <p:nvPicPr>
            <p:cNvPr id="13320" name="Picture 10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384" cy="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74001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D3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3"/>
          <p:cNvGrpSpPr>
            <a:grpSpLocks/>
          </p:cNvGrpSpPr>
          <p:nvPr/>
        </p:nvGrpSpPr>
        <p:grpSpPr bwMode="auto">
          <a:xfrm>
            <a:off x="2984500" y="266700"/>
            <a:ext cx="7023100" cy="1181100"/>
            <a:chOff x="0" y="0"/>
            <a:chExt cx="4424" cy="744"/>
          </a:xfrm>
        </p:grpSpPr>
        <p:sp>
          <p:nvSpPr>
            <p:cNvPr id="22534" name="Rectangle 1"/>
            <p:cNvSpPr>
              <a:spLocks/>
            </p:cNvSpPr>
            <p:nvPr/>
          </p:nvSpPr>
          <p:spPr bwMode="auto">
            <a:xfrm>
              <a:off x="128" y="96"/>
              <a:ext cx="4172" cy="3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57799" bIns="0">
              <a:spAutoFit/>
            </a:bodyPr>
            <a:lstStyle>
              <a:lvl1pPr marL="57150"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1pPr>
              <a:lvl2pPr marL="37931725" indent="-37474525"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2pPr>
              <a:lvl3pPr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3pPr>
              <a:lvl4pPr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4pPr>
              <a:lvl5pPr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7B2D26"/>
                  </a:solidFill>
                </a:rPr>
                <a:t>Fit (from 4 spines on smaller dendrite)</a:t>
              </a:r>
            </a:p>
          </p:txBody>
        </p:sp>
        <p:pic>
          <p:nvPicPr>
            <p:cNvPr id="22535" name="Picture 2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424" cy="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31" name="Group 6"/>
          <p:cNvGrpSpPr>
            <a:grpSpLocks/>
          </p:cNvGrpSpPr>
          <p:nvPr/>
        </p:nvGrpSpPr>
        <p:grpSpPr bwMode="auto">
          <a:xfrm>
            <a:off x="1841500" y="1498600"/>
            <a:ext cx="9918700" cy="7924800"/>
            <a:chOff x="0" y="0"/>
            <a:chExt cx="6248" cy="4992"/>
          </a:xfrm>
        </p:grpSpPr>
        <p:pic>
          <p:nvPicPr>
            <p:cNvPr id="2253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" y="96"/>
              <a:ext cx="5992" cy="4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3" name="Picture 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248" cy="4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D3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3"/>
          <p:cNvGrpSpPr>
            <a:grpSpLocks/>
          </p:cNvGrpSpPr>
          <p:nvPr/>
        </p:nvGrpSpPr>
        <p:grpSpPr bwMode="auto">
          <a:xfrm>
            <a:off x="4330700" y="203200"/>
            <a:ext cx="4330700" cy="1181100"/>
            <a:chOff x="0" y="0"/>
            <a:chExt cx="2728" cy="744"/>
          </a:xfrm>
        </p:grpSpPr>
        <p:sp>
          <p:nvSpPr>
            <p:cNvPr id="23558" name="Rectangle 1"/>
            <p:cNvSpPr>
              <a:spLocks/>
            </p:cNvSpPr>
            <p:nvPr/>
          </p:nvSpPr>
          <p:spPr bwMode="auto">
            <a:xfrm>
              <a:off x="128" y="96"/>
              <a:ext cx="2478" cy="3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57799" bIns="0">
              <a:spAutoFit/>
            </a:bodyPr>
            <a:lstStyle>
              <a:lvl1pPr marL="57150"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1pPr>
              <a:lvl2pPr marL="37931725" indent="-37474525"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2pPr>
              <a:lvl3pPr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3pPr>
              <a:lvl4pPr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4pPr>
              <a:lvl5pPr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7B2D26"/>
                  </a:solidFill>
                </a:rPr>
                <a:t>Calibrated parameters</a:t>
              </a:r>
            </a:p>
          </p:txBody>
        </p:sp>
        <p:pic>
          <p:nvPicPr>
            <p:cNvPr id="23559" name="Picture 2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728" cy="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55" name="Group 6"/>
          <p:cNvGrpSpPr>
            <a:grpSpLocks/>
          </p:cNvGrpSpPr>
          <p:nvPr/>
        </p:nvGrpSpPr>
        <p:grpSpPr bwMode="auto">
          <a:xfrm>
            <a:off x="177800" y="1384300"/>
            <a:ext cx="12649200" cy="8204200"/>
            <a:chOff x="0" y="0"/>
            <a:chExt cx="7968" cy="5168"/>
          </a:xfrm>
        </p:grpSpPr>
        <p:pic>
          <p:nvPicPr>
            <p:cNvPr id="2355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" y="96"/>
              <a:ext cx="7712" cy="4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7" name="Picture 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968" cy="5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D3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3"/>
          <p:cNvGrpSpPr>
            <a:grpSpLocks/>
          </p:cNvGrpSpPr>
          <p:nvPr/>
        </p:nvGrpSpPr>
        <p:grpSpPr bwMode="auto">
          <a:xfrm>
            <a:off x="4343400" y="2527300"/>
            <a:ext cx="3670300" cy="1181100"/>
            <a:chOff x="0" y="0"/>
            <a:chExt cx="2312" cy="744"/>
          </a:xfrm>
        </p:grpSpPr>
        <p:sp>
          <p:nvSpPr>
            <p:cNvPr id="24582" name="Rectangle 1"/>
            <p:cNvSpPr>
              <a:spLocks/>
            </p:cNvSpPr>
            <p:nvPr/>
          </p:nvSpPr>
          <p:spPr bwMode="auto">
            <a:xfrm>
              <a:off x="128" y="96"/>
              <a:ext cx="2063" cy="3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57799" bIns="0">
              <a:spAutoFit/>
            </a:bodyPr>
            <a:lstStyle>
              <a:lvl1pPr marL="57150"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1pPr>
              <a:lvl2pPr marL="37931725" indent="-37474525"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2pPr>
              <a:lvl3pPr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3pPr>
              <a:lvl4pPr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4pPr>
              <a:lvl5pPr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7B2D26"/>
                  </a:solidFill>
                </a:rPr>
                <a:t>The answer is YES</a:t>
              </a:r>
            </a:p>
          </p:txBody>
        </p:sp>
        <p:pic>
          <p:nvPicPr>
            <p:cNvPr id="24583" name="Picture 2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312" cy="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579" name="Group 6"/>
          <p:cNvGrpSpPr>
            <a:grpSpLocks/>
          </p:cNvGrpSpPr>
          <p:nvPr/>
        </p:nvGrpSpPr>
        <p:grpSpPr bwMode="auto">
          <a:xfrm>
            <a:off x="647700" y="3784600"/>
            <a:ext cx="11696700" cy="2667000"/>
            <a:chOff x="0" y="0"/>
            <a:chExt cx="7368" cy="1680"/>
          </a:xfrm>
        </p:grpSpPr>
        <p:sp>
          <p:nvSpPr>
            <p:cNvPr id="24580" name="Rectangle 4"/>
            <p:cNvSpPr>
              <a:spLocks/>
            </p:cNvSpPr>
            <p:nvPr/>
          </p:nvSpPr>
          <p:spPr bwMode="auto">
            <a:xfrm>
              <a:off x="128" y="96"/>
              <a:ext cx="7112" cy="132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57799" bIns="0"/>
            <a:lstStyle>
              <a:lvl1pPr marL="57150"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1pPr>
              <a:lvl2pPr marL="37931725" indent="-37474525"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2pPr>
              <a:lvl3pPr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3pPr>
              <a:lvl4pPr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4pPr>
              <a:lvl5pPr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7B2D26"/>
                  </a:solidFill>
                </a:rPr>
                <a:t>The assembly of molecules postulated to control Ca</a:t>
              </a:r>
              <a:r>
                <a:rPr lang="en-US" altLang="en-US" baseline="32000">
                  <a:solidFill>
                    <a:srgbClr val="7B2D26"/>
                  </a:solidFill>
                </a:rPr>
                <a:t>2+</a:t>
              </a:r>
              <a:r>
                <a:rPr lang="en-US" altLang="en-US">
                  <a:solidFill>
                    <a:srgbClr val="7B2D26"/>
                  </a:solidFill>
                </a:rPr>
                <a:t> in a synaptic spine during a bAP can be reconstituted in silico to give a first order quantitative account for Ca</a:t>
              </a:r>
              <a:r>
                <a:rPr lang="en-US" altLang="en-US" baseline="32000">
                  <a:solidFill>
                    <a:srgbClr val="7B2D26"/>
                  </a:solidFill>
                </a:rPr>
                <a:t>2+</a:t>
              </a:r>
              <a:r>
                <a:rPr lang="en-US" altLang="en-US">
                  <a:solidFill>
                    <a:srgbClr val="7B2D26"/>
                  </a:solidFill>
                </a:rPr>
                <a:t> transients measured in living neurons.</a:t>
              </a:r>
            </a:p>
          </p:txBody>
        </p:sp>
        <p:pic>
          <p:nvPicPr>
            <p:cNvPr id="24581" name="Picture 5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368" cy="1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D3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3"/>
          <p:cNvGrpSpPr>
            <a:grpSpLocks/>
          </p:cNvGrpSpPr>
          <p:nvPr/>
        </p:nvGrpSpPr>
        <p:grpSpPr bwMode="auto">
          <a:xfrm>
            <a:off x="8293100" y="1739900"/>
            <a:ext cx="2032000" cy="1181100"/>
            <a:chOff x="0" y="0"/>
            <a:chExt cx="1280" cy="744"/>
          </a:xfrm>
        </p:grpSpPr>
        <p:sp>
          <p:nvSpPr>
            <p:cNvPr id="25611" name="Rectangle 1"/>
            <p:cNvSpPr>
              <a:spLocks/>
            </p:cNvSpPr>
            <p:nvPr/>
          </p:nvSpPr>
          <p:spPr bwMode="auto">
            <a:xfrm>
              <a:off x="128" y="96"/>
              <a:ext cx="1025" cy="3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57799" bIns="0">
              <a:spAutoFit/>
            </a:bodyPr>
            <a:lstStyle>
              <a:lvl1pPr marL="57150"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1pPr>
              <a:lvl2pPr marL="37931725" indent="-37474525"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2pPr>
              <a:lvl3pPr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3pPr>
              <a:lvl4pPr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4pPr>
              <a:lvl5pPr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7B2D26"/>
                  </a:solidFill>
                  <a:latin typeface="Comic Sans MS Bold" panose="030F0902030302020204" pitchFamily="66" charset="0"/>
                  <a:sym typeface="Comic Sans MS Bold" panose="030F0902030302020204" pitchFamily="66" charset="0"/>
                </a:rPr>
                <a:t>Stimulus</a:t>
              </a:r>
            </a:p>
          </p:txBody>
        </p:sp>
        <p:pic>
          <p:nvPicPr>
            <p:cNvPr id="25612" name="Picture 2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80" cy="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03" name="Group 6"/>
          <p:cNvGrpSpPr>
            <a:grpSpLocks/>
          </p:cNvGrpSpPr>
          <p:nvPr/>
        </p:nvGrpSpPr>
        <p:grpSpPr bwMode="auto">
          <a:xfrm>
            <a:off x="8318500" y="6197600"/>
            <a:ext cx="3009900" cy="1181100"/>
            <a:chOff x="0" y="0"/>
            <a:chExt cx="1896" cy="744"/>
          </a:xfrm>
        </p:grpSpPr>
        <p:sp>
          <p:nvSpPr>
            <p:cNvPr id="25609" name="Rectangle 4"/>
            <p:cNvSpPr>
              <a:spLocks/>
            </p:cNvSpPr>
            <p:nvPr/>
          </p:nvSpPr>
          <p:spPr bwMode="auto">
            <a:xfrm>
              <a:off x="128" y="96"/>
              <a:ext cx="1641" cy="3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57799" bIns="0">
              <a:spAutoFit/>
            </a:bodyPr>
            <a:lstStyle>
              <a:lvl1pPr marL="57150"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1pPr>
              <a:lvl2pPr marL="37931725" indent="-37474525"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2pPr>
              <a:lvl3pPr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3pPr>
              <a:lvl4pPr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4pPr>
              <a:lvl5pPr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7B2D26"/>
                  </a:solidFill>
                  <a:latin typeface="Comic Sans MS Bold" panose="030F0902030302020204" pitchFamily="66" charset="0"/>
                  <a:sym typeface="Comic Sans MS Bold" panose="030F0902030302020204" pitchFamily="66" charset="0"/>
                </a:rPr>
                <a:t>Ca</a:t>
              </a:r>
              <a:r>
                <a:rPr lang="en-US" altLang="en-US" baseline="32000">
                  <a:solidFill>
                    <a:srgbClr val="7B2D26"/>
                  </a:solidFill>
                  <a:latin typeface="Comic Sans MS Bold" panose="030F0902030302020204" pitchFamily="66" charset="0"/>
                  <a:sym typeface="Comic Sans MS Bold" panose="030F0902030302020204" pitchFamily="66" charset="0"/>
                </a:rPr>
                <a:t>2+</a:t>
              </a:r>
              <a:r>
                <a:rPr lang="en-US" altLang="en-US">
                  <a:solidFill>
                    <a:srgbClr val="7B2D26"/>
                  </a:solidFill>
                  <a:latin typeface="Comic Sans MS Bold" panose="030F0902030302020204" pitchFamily="66" charset="0"/>
                  <a:sym typeface="Comic Sans MS Bold" panose="030F0902030302020204" pitchFamily="66" charset="0"/>
                </a:rPr>
                <a:t> transient</a:t>
              </a:r>
            </a:p>
          </p:txBody>
        </p:sp>
        <p:pic>
          <p:nvPicPr>
            <p:cNvPr id="25610" name="Picture 5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896" cy="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04" name="Group 11"/>
          <p:cNvGrpSpPr>
            <a:grpSpLocks/>
          </p:cNvGrpSpPr>
          <p:nvPr/>
        </p:nvGrpSpPr>
        <p:grpSpPr bwMode="auto">
          <a:xfrm>
            <a:off x="2157413" y="596900"/>
            <a:ext cx="5703887" cy="8305800"/>
            <a:chOff x="0" y="0"/>
            <a:chExt cx="3592" cy="5232"/>
          </a:xfrm>
        </p:grpSpPr>
        <p:grpSp>
          <p:nvGrpSpPr>
            <p:cNvPr id="25605" name="Group 9"/>
            <p:cNvGrpSpPr>
              <a:grpSpLocks/>
            </p:cNvGrpSpPr>
            <p:nvPr/>
          </p:nvGrpSpPr>
          <p:grpSpPr bwMode="auto">
            <a:xfrm>
              <a:off x="-128" y="-96"/>
              <a:ext cx="3832" cy="5584"/>
              <a:chOff x="0" y="0"/>
              <a:chExt cx="3832" cy="5584"/>
            </a:xfrm>
          </p:grpSpPr>
          <p:pic>
            <p:nvPicPr>
              <p:cNvPr id="25607" name="Picture 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8" y="96"/>
                <a:ext cx="3576" cy="5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608" name="Picture 8"/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832" cy="55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5606" name="Rectangle 10"/>
            <p:cNvSpPr>
              <a:spLocks/>
            </p:cNvSpPr>
            <p:nvPr/>
          </p:nvSpPr>
          <p:spPr bwMode="auto">
            <a:xfrm>
              <a:off x="3512" y="64"/>
              <a:ext cx="80" cy="512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1pPr>
              <a:lvl2pPr marL="37931725" indent="-37474525"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2pPr>
              <a:lvl3pPr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3pPr>
              <a:lvl4pPr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4pPr>
              <a:lvl5pPr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D3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3"/>
          <p:cNvGrpSpPr>
            <a:grpSpLocks/>
          </p:cNvGrpSpPr>
          <p:nvPr/>
        </p:nvGrpSpPr>
        <p:grpSpPr bwMode="auto">
          <a:xfrm>
            <a:off x="8953500" y="5943600"/>
            <a:ext cx="1498600" cy="1181100"/>
            <a:chOff x="0" y="0"/>
            <a:chExt cx="944" cy="744"/>
          </a:xfrm>
        </p:grpSpPr>
        <p:sp>
          <p:nvSpPr>
            <p:cNvPr id="26633" name="Rectangle 1"/>
            <p:cNvSpPr>
              <a:spLocks/>
            </p:cNvSpPr>
            <p:nvPr/>
          </p:nvSpPr>
          <p:spPr bwMode="auto">
            <a:xfrm>
              <a:off x="128" y="96"/>
              <a:ext cx="695" cy="3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57799" bIns="0">
              <a:spAutoFit/>
            </a:bodyPr>
            <a:lstStyle>
              <a:lvl1pPr marL="57150"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1pPr>
              <a:lvl2pPr marL="37931725" indent="-37474525"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2pPr>
              <a:lvl3pPr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3pPr>
              <a:lvl4pPr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4pPr>
              <a:lvl5pPr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7B2D26"/>
                  </a:solidFill>
                </a:rPr>
                <a:t>0.2 fl</a:t>
              </a:r>
            </a:p>
          </p:txBody>
        </p:sp>
        <p:pic>
          <p:nvPicPr>
            <p:cNvPr id="26634" name="Picture 2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44" cy="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627" name="Group 6"/>
          <p:cNvGrpSpPr>
            <a:grpSpLocks/>
          </p:cNvGrpSpPr>
          <p:nvPr/>
        </p:nvGrpSpPr>
        <p:grpSpPr bwMode="auto">
          <a:xfrm>
            <a:off x="8763000" y="1816100"/>
            <a:ext cx="1879600" cy="1181100"/>
            <a:chOff x="0" y="0"/>
            <a:chExt cx="1184" cy="744"/>
          </a:xfrm>
        </p:grpSpPr>
        <p:sp>
          <p:nvSpPr>
            <p:cNvPr id="26631" name="Rectangle 4"/>
            <p:cNvSpPr>
              <a:spLocks/>
            </p:cNvSpPr>
            <p:nvPr/>
          </p:nvSpPr>
          <p:spPr bwMode="auto">
            <a:xfrm>
              <a:off x="128" y="96"/>
              <a:ext cx="933" cy="3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57799" bIns="0">
              <a:spAutoFit/>
            </a:bodyPr>
            <a:lstStyle>
              <a:lvl1pPr marL="57150"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1pPr>
              <a:lvl2pPr marL="37931725" indent="-37474525"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2pPr>
              <a:lvl3pPr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3pPr>
              <a:lvl4pPr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4pPr>
              <a:lvl5pPr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7B2D26"/>
                  </a:solidFill>
                </a:rPr>
                <a:t>0.019 fl</a:t>
              </a:r>
            </a:p>
          </p:txBody>
        </p:sp>
        <p:pic>
          <p:nvPicPr>
            <p:cNvPr id="26632" name="Picture 5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4" cy="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628" name="Group 9"/>
          <p:cNvGrpSpPr>
            <a:grpSpLocks/>
          </p:cNvGrpSpPr>
          <p:nvPr/>
        </p:nvGrpSpPr>
        <p:grpSpPr bwMode="auto">
          <a:xfrm>
            <a:off x="1960563" y="425450"/>
            <a:ext cx="5981700" cy="8890000"/>
            <a:chOff x="0" y="0"/>
            <a:chExt cx="3768" cy="5600"/>
          </a:xfrm>
        </p:grpSpPr>
        <p:pic>
          <p:nvPicPr>
            <p:cNvPr id="26629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" y="96"/>
              <a:ext cx="3512" cy="5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0" name="Picture 8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768" cy="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D3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/>
          </p:cNvSpPr>
          <p:nvPr/>
        </p:nvSpPr>
        <p:spPr bwMode="auto">
          <a:xfrm>
            <a:off x="1028700" y="3238500"/>
            <a:ext cx="10947400" cy="47371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57799" bIns="0"/>
          <a:lstStyle>
            <a:lvl1pPr marL="57150" eaLnBrk="0" hangingPunct="0">
              <a:defRPr sz="2800">
                <a:solidFill>
                  <a:srgbClr val="000066"/>
                </a:solidFill>
                <a:latin typeface="Comic Sans MS" panose="030F0702030302020204" pitchFamily="66" charset="0"/>
                <a:ea typeface="Kaiti SC Regular" charset="-122"/>
                <a:sym typeface="Comic Sans MS" panose="030F0702030302020204" pitchFamily="66" charset="0"/>
              </a:defRPr>
            </a:lvl1pPr>
            <a:lvl2pPr marL="37931725" indent="-37474525" eaLnBrk="0" hangingPunct="0">
              <a:defRPr sz="2800">
                <a:solidFill>
                  <a:srgbClr val="000066"/>
                </a:solidFill>
                <a:latin typeface="Comic Sans MS" panose="030F0702030302020204" pitchFamily="66" charset="0"/>
                <a:ea typeface="Kaiti SC Regular" charset="-122"/>
                <a:sym typeface="Comic Sans MS" panose="030F0702030302020204" pitchFamily="66" charset="0"/>
              </a:defRPr>
            </a:lvl2pPr>
            <a:lvl3pPr eaLnBrk="0" hangingPunct="0">
              <a:defRPr sz="2800">
                <a:solidFill>
                  <a:srgbClr val="000066"/>
                </a:solidFill>
                <a:latin typeface="Comic Sans MS" panose="030F0702030302020204" pitchFamily="66" charset="0"/>
                <a:ea typeface="Kaiti SC Regular" charset="-122"/>
                <a:sym typeface="Comic Sans MS" panose="030F0702030302020204" pitchFamily="66" charset="0"/>
              </a:defRPr>
            </a:lvl3pPr>
            <a:lvl4pPr eaLnBrk="0" hangingPunct="0">
              <a:defRPr sz="2800">
                <a:solidFill>
                  <a:srgbClr val="000066"/>
                </a:solidFill>
                <a:latin typeface="Comic Sans MS" panose="030F0702030302020204" pitchFamily="66" charset="0"/>
                <a:ea typeface="Kaiti SC Regular" charset="-122"/>
                <a:sym typeface="Comic Sans MS" panose="030F0702030302020204" pitchFamily="66" charset="0"/>
              </a:defRPr>
            </a:lvl4pPr>
            <a:lvl5pPr eaLnBrk="0" hangingPunct="0">
              <a:defRPr sz="2800">
                <a:solidFill>
                  <a:srgbClr val="000066"/>
                </a:solidFill>
                <a:latin typeface="Comic Sans MS" panose="030F0702030302020204" pitchFamily="66" charset="0"/>
                <a:ea typeface="Kaiti SC Regular" charset="-122"/>
                <a:sym typeface="Comic Sans MS" panose="030F0702030302020204" pitchFamily="66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Comic Sans MS" panose="030F0702030302020204" pitchFamily="66" charset="0"/>
                <a:ea typeface="Kaiti SC Regular" charset="-122"/>
                <a:sym typeface="Comic Sans MS" panose="030F0702030302020204" pitchFamily="66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Comic Sans MS" panose="030F0702030302020204" pitchFamily="66" charset="0"/>
                <a:ea typeface="Kaiti SC Regular" charset="-122"/>
                <a:sym typeface="Comic Sans MS" panose="030F0702030302020204" pitchFamily="66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Comic Sans MS" panose="030F0702030302020204" pitchFamily="66" charset="0"/>
                <a:ea typeface="Kaiti SC Regular" charset="-122"/>
                <a:sym typeface="Comic Sans MS" panose="030F0702030302020204" pitchFamily="66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Comic Sans MS" panose="030F0702030302020204" pitchFamily="66" charset="0"/>
                <a:ea typeface="Kaiti SC Regular" charset="-122"/>
                <a:sym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3600">
                <a:solidFill>
                  <a:srgbClr val="7F3028"/>
                </a:solidFill>
                <a:latin typeface="Avenir Book" charset="0"/>
                <a:sym typeface="Avenir Book" charset="0"/>
              </a:rPr>
              <a:t>Systems biology usually constitutes a </a:t>
            </a:r>
            <a:r>
              <a:rPr lang="en-US" altLang="en-US" sz="3600">
                <a:solidFill>
                  <a:srgbClr val="7F3028"/>
                </a:solidFill>
                <a:latin typeface="Avenir Black" charset="0"/>
                <a:sym typeface="Avenir Black" charset="0"/>
              </a:rPr>
              <a:t>cycle</a:t>
            </a:r>
            <a:r>
              <a:rPr lang="en-US" altLang="en-US" sz="3600">
                <a:solidFill>
                  <a:srgbClr val="7F3028"/>
                </a:solidFill>
                <a:latin typeface="Avenir Book" charset="0"/>
                <a:sym typeface="Avenir Book" charset="0"/>
              </a:rPr>
              <a:t>: </a:t>
            </a:r>
          </a:p>
          <a:p>
            <a:pPr eaLnBrk="1" hangingPunct="1">
              <a:lnSpc>
                <a:spcPct val="80000"/>
              </a:lnSpc>
            </a:pPr>
            <a:endParaRPr lang="en-US" altLang="en-US" sz="3600">
              <a:solidFill>
                <a:srgbClr val="7F3028"/>
              </a:solidFill>
              <a:latin typeface="Avenir Book" charset="0"/>
              <a:sym typeface="Avenir Book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3600">
                <a:solidFill>
                  <a:srgbClr val="7F3028"/>
                </a:solidFill>
                <a:latin typeface="Avenir Book" charset="0"/>
                <a:sym typeface="Avenir Book" charset="0"/>
              </a:rPr>
              <a:t>1. </a:t>
            </a:r>
            <a:r>
              <a:rPr lang="en-US" altLang="en-US" sz="3600">
                <a:solidFill>
                  <a:srgbClr val="7F3028"/>
                </a:solidFill>
                <a:latin typeface="Avenir Black" charset="0"/>
                <a:sym typeface="Avenir Black" charset="0"/>
              </a:rPr>
              <a:t>theory</a:t>
            </a:r>
            <a:r>
              <a:rPr lang="en-US" altLang="en-US" sz="3600">
                <a:solidFill>
                  <a:srgbClr val="7F3028"/>
                </a:solidFill>
                <a:latin typeface="Avenir Book" charset="0"/>
                <a:sym typeface="Avenir Book" charset="0"/>
              </a:rPr>
              <a:t> (quantitative modeling to propose specific testable hypotheses), </a:t>
            </a:r>
          </a:p>
          <a:p>
            <a:pPr eaLnBrk="1" hangingPunct="1">
              <a:lnSpc>
                <a:spcPct val="80000"/>
              </a:lnSpc>
            </a:pPr>
            <a:endParaRPr lang="en-US" altLang="en-US" sz="3600">
              <a:solidFill>
                <a:srgbClr val="7F3028"/>
              </a:solidFill>
              <a:latin typeface="Avenir Book" charset="0"/>
              <a:sym typeface="Avenir Book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3600">
                <a:solidFill>
                  <a:srgbClr val="7F3028"/>
                </a:solidFill>
                <a:latin typeface="Avenir Book" charset="0"/>
                <a:sym typeface="Avenir Book" charset="0"/>
              </a:rPr>
              <a:t>2. Experimental </a:t>
            </a:r>
            <a:r>
              <a:rPr lang="en-US" altLang="en-US" sz="3600">
                <a:solidFill>
                  <a:srgbClr val="7F3028"/>
                </a:solidFill>
                <a:latin typeface="Avenir Black" charset="0"/>
                <a:sym typeface="Avenir Black" charset="0"/>
              </a:rPr>
              <a:t>measurements</a:t>
            </a:r>
            <a:r>
              <a:rPr lang="en-US" altLang="en-US" sz="3600">
                <a:solidFill>
                  <a:srgbClr val="7F3028"/>
                </a:solidFill>
                <a:latin typeface="Avenir Book" charset="0"/>
                <a:sym typeface="Avenir Book" charset="0"/>
              </a:rPr>
              <a:t>, </a:t>
            </a:r>
          </a:p>
          <a:p>
            <a:pPr eaLnBrk="1" hangingPunct="1">
              <a:lnSpc>
                <a:spcPct val="80000"/>
              </a:lnSpc>
            </a:pPr>
            <a:endParaRPr lang="en-US" altLang="en-US" sz="3600">
              <a:solidFill>
                <a:srgbClr val="7F3028"/>
              </a:solidFill>
              <a:latin typeface="Avenir Book" charset="0"/>
              <a:sym typeface="Avenir Book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3600">
                <a:solidFill>
                  <a:srgbClr val="7F3028"/>
                </a:solidFill>
                <a:latin typeface="Avenir Book" charset="0"/>
                <a:sym typeface="Avenir Book" charset="0"/>
              </a:rPr>
              <a:t>3. use of the newly acquired data to </a:t>
            </a:r>
            <a:r>
              <a:rPr lang="en-US" altLang="en-US" sz="3600">
                <a:solidFill>
                  <a:srgbClr val="7F3028"/>
                </a:solidFill>
                <a:latin typeface="Avenir Black" charset="0"/>
                <a:sym typeface="Avenir Black" charset="0"/>
              </a:rPr>
              <a:t>refine</a:t>
            </a:r>
            <a:r>
              <a:rPr lang="en-US" altLang="en-US" sz="3600">
                <a:solidFill>
                  <a:srgbClr val="7F3028"/>
                </a:solidFill>
                <a:latin typeface="Avenir Book" charset="0"/>
                <a:sym typeface="Avenir Book" charset="0"/>
              </a:rPr>
              <a:t> the quantitative model or theory.</a:t>
            </a:r>
          </a:p>
        </p:txBody>
      </p:sp>
      <p:grpSp>
        <p:nvGrpSpPr>
          <p:cNvPr id="14339" name="Group 4"/>
          <p:cNvGrpSpPr>
            <a:grpSpLocks/>
          </p:cNvGrpSpPr>
          <p:nvPr/>
        </p:nvGrpSpPr>
        <p:grpSpPr bwMode="auto">
          <a:xfrm>
            <a:off x="4356100" y="812800"/>
            <a:ext cx="8826500" cy="1765300"/>
            <a:chOff x="0" y="0"/>
            <a:chExt cx="5560" cy="1112"/>
          </a:xfrm>
        </p:grpSpPr>
        <p:sp>
          <p:nvSpPr>
            <p:cNvPr id="14344" name="Rectangle 2"/>
            <p:cNvSpPr>
              <a:spLocks/>
            </p:cNvSpPr>
            <p:nvPr/>
          </p:nvSpPr>
          <p:spPr bwMode="auto">
            <a:xfrm>
              <a:off x="128" y="96"/>
              <a:ext cx="5304" cy="7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57799" bIns="0">
              <a:spAutoFit/>
            </a:bodyPr>
            <a:lstStyle>
              <a:lvl1pPr marL="57150"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1pPr>
              <a:lvl2pPr marL="37931725" indent="-37474525"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2pPr>
              <a:lvl3pPr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3pPr>
              <a:lvl4pPr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4pPr>
              <a:lvl5pPr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US" altLang="en-US" sz="7200" b="1">
                  <a:solidFill>
                    <a:srgbClr val="7F3028"/>
                  </a:solidFill>
                  <a:latin typeface="Tipo de letra del sistema Fina" charset="0"/>
                  <a:sym typeface="Tipo de letra del sistema Fina" charset="0"/>
                </a:rPr>
                <a:t>“Systems Biology”</a:t>
              </a:r>
            </a:p>
          </p:txBody>
        </p:sp>
        <p:pic>
          <p:nvPicPr>
            <p:cNvPr id="14345" name="Picture 3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60" cy="1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451100" y="4495800"/>
            <a:ext cx="8748713" cy="2755900"/>
            <a:chOff x="0" y="0"/>
            <a:chExt cx="5511" cy="1736"/>
          </a:xfrm>
        </p:grpSpPr>
        <p:sp>
          <p:nvSpPr>
            <p:cNvPr id="14341" name="Freeform 5"/>
            <p:cNvSpPr>
              <a:spLocks/>
            </p:cNvSpPr>
            <p:nvPr/>
          </p:nvSpPr>
          <p:spPr bwMode="auto">
            <a:xfrm>
              <a:off x="3750" y="0"/>
              <a:ext cx="1761" cy="1736"/>
            </a:xfrm>
            <a:custGeom>
              <a:avLst/>
              <a:gdLst>
                <a:gd name="T0" fmla="*/ 0 w 21091"/>
                <a:gd name="T1" fmla="*/ 20586 h 20770"/>
                <a:gd name="T2" fmla="*/ 14996 w 21091"/>
                <a:gd name="T3" fmla="*/ 19754 h 20770"/>
                <a:gd name="T4" fmla="*/ 20486 w 21091"/>
                <a:gd name="T5" fmla="*/ 15619 h 20770"/>
                <a:gd name="T6" fmla="*/ 20091 w 21091"/>
                <a:gd name="T7" fmla="*/ 8111 h 20770"/>
                <a:gd name="T8" fmla="*/ 16342 w 21091"/>
                <a:gd name="T9" fmla="*/ 3024 h 20770"/>
                <a:gd name="T10" fmla="*/ 10447 w 21091"/>
                <a:gd name="T11" fmla="*/ 0 h 207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091"/>
                <a:gd name="T19" fmla="*/ 0 h 20770"/>
                <a:gd name="T20" fmla="*/ 21091 w 21091"/>
                <a:gd name="T21" fmla="*/ 20770 h 207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091" h="20770">
                  <a:moveTo>
                    <a:pt x="0" y="20586"/>
                  </a:moveTo>
                  <a:cubicBezTo>
                    <a:pt x="4949" y="20311"/>
                    <a:pt x="9945" y="21600"/>
                    <a:pt x="14996" y="19754"/>
                  </a:cubicBezTo>
                  <a:cubicBezTo>
                    <a:pt x="17309" y="18909"/>
                    <a:pt x="19469" y="17799"/>
                    <a:pt x="20486" y="15619"/>
                  </a:cubicBezTo>
                  <a:cubicBezTo>
                    <a:pt x="21600" y="13233"/>
                    <a:pt x="21000" y="10647"/>
                    <a:pt x="20091" y="8111"/>
                  </a:cubicBezTo>
                  <a:cubicBezTo>
                    <a:pt x="19328" y="5980"/>
                    <a:pt x="18075" y="4498"/>
                    <a:pt x="16342" y="3024"/>
                  </a:cubicBezTo>
                  <a:cubicBezTo>
                    <a:pt x="14526" y="1480"/>
                    <a:pt x="12392" y="998"/>
                    <a:pt x="10447" y="0"/>
                  </a:cubicBezTo>
                </a:path>
              </a:pathLst>
            </a:custGeom>
            <a:noFill/>
            <a:ln w="63500">
              <a:solidFill>
                <a:srgbClr val="7F30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1pPr>
              <a:lvl2pPr marL="37931725" indent="-37474525"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2pPr>
              <a:lvl3pPr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3pPr>
              <a:lvl4pPr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4pPr>
              <a:lvl5pPr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42" name="Line 6"/>
            <p:cNvSpPr>
              <a:spLocks noChangeShapeType="1"/>
            </p:cNvSpPr>
            <p:nvPr/>
          </p:nvSpPr>
          <p:spPr bwMode="auto">
            <a:xfrm rot="10800000">
              <a:off x="0" y="296"/>
              <a:ext cx="0" cy="303"/>
            </a:xfrm>
            <a:prstGeom prst="line">
              <a:avLst/>
            </a:prstGeom>
            <a:noFill/>
            <a:ln w="50800">
              <a:solidFill>
                <a:srgbClr val="7F3028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343" name="Line 7"/>
            <p:cNvSpPr>
              <a:spLocks noChangeShapeType="1"/>
            </p:cNvSpPr>
            <p:nvPr/>
          </p:nvSpPr>
          <p:spPr bwMode="auto">
            <a:xfrm rot="10800000">
              <a:off x="0" y="941"/>
              <a:ext cx="0" cy="303"/>
            </a:xfrm>
            <a:prstGeom prst="line">
              <a:avLst/>
            </a:prstGeom>
            <a:noFill/>
            <a:ln w="50800">
              <a:solidFill>
                <a:srgbClr val="7F3028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 build="p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D3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3"/>
          <p:cNvGrpSpPr>
            <a:grpSpLocks/>
          </p:cNvGrpSpPr>
          <p:nvPr/>
        </p:nvGrpSpPr>
        <p:grpSpPr bwMode="auto">
          <a:xfrm>
            <a:off x="1600200" y="2324100"/>
            <a:ext cx="9817100" cy="2667000"/>
            <a:chOff x="0" y="0"/>
            <a:chExt cx="6184" cy="1680"/>
          </a:xfrm>
        </p:grpSpPr>
        <p:sp>
          <p:nvSpPr>
            <p:cNvPr id="15371" name="Rectangle 1"/>
            <p:cNvSpPr>
              <a:spLocks/>
            </p:cNvSpPr>
            <p:nvPr/>
          </p:nvSpPr>
          <p:spPr bwMode="auto">
            <a:xfrm>
              <a:off x="128" y="96"/>
              <a:ext cx="5928" cy="132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57799" bIns="0"/>
            <a:lstStyle>
              <a:lvl1pPr marL="57150"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1pPr>
              <a:lvl2pPr marL="37931725" indent="-37474525"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2pPr>
              <a:lvl3pPr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3pPr>
              <a:lvl4pPr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4pPr>
              <a:lvl5pPr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7B2D26"/>
                  </a:solidFill>
                </a:rPr>
                <a:t>A model built from measurements on purified proteins is analogous to a “Reconstitution Experiment”, the biochemical gold standard for studies of molecular mechanisms of cellular processes.</a:t>
              </a:r>
            </a:p>
          </p:txBody>
        </p:sp>
        <p:pic>
          <p:nvPicPr>
            <p:cNvPr id="15372" name="Picture 2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184" cy="1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4826000" y="3352800"/>
            <a:ext cx="4530725" cy="15875"/>
          </a:xfrm>
          <a:prstGeom prst="line">
            <a:avLst/>
          </a:prstGeom>
          <a:noFill/>
          <a:ln w="38100">
            <a:solidFill>
              <a:srgbClr val="FF002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219200" y="5359400"/>
            <a:ext cx="10566400" cy="2171700"/>
            <a:chOff x="0" y="0"/>
            <a:chExt cx="6656" cy="1368"/>
          </a:xfrm>
        </p:grpSpPr>
        <p:sp>
          <p:nvSpPr>
            <p:cNvPr id="15369" name="Rectangle 5"/>
            <p:cNvSpPr>
              <a:spLocks/>
            </p:cNvSpPr>
            <p:nvPr/>
          </p:nvSpPr>
          <p:spPr bwMode="auto">
            <a:xfrm>
              <a:off x="128" y="96"/>
              <a:ext cx="6400" cy="10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57799" bIns="0"/>
            <a:lstStyle>
              <a:lvl1pPr marL="57150"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1pPr>
              <a:lvl2pPr marL="37931725" indent="-37474525"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2pPr>
              <a:lvl3pPr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3pPr>
              <a:lvl4pPr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4pPr>
              <a:lvl5pPr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7B2D26"/>
                  </a:solidFill>
                </a:rPr>
                <a:t>The goal of a reconstitution experiment is to test whether the assembly of molecules postulated as the “mechanism” can account for a cellular behavior quantitatively.</a:t>
              </a:r>
            </a:p>
          </p:txBody>
        </p:sp>
        <p:pic>
          <p:nvPicPr>
            <p:cNvPr id="15370" name="Picture 6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656" cy="1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4" name="Line 8"/>
          <p:cNvSpPr>
            <a:spLocks noChangeShapeType="1"/>
          </p:cNvSpPr>
          <p:nvPr/>
        </p:nvSpPr>
        <p:spPr bwMode="auto">
          <a:xfrm rot="10800000" flipH="1">
            <a:off x="7340600" y="6858000"/>
            <a:ext cx="2295525" cy="0"/>
          </a:xfrm>
          <a:prstGeom prst="line">
            <a:avLst/>
          </a:prstGeom>
          <a:noFill/>
          <a:ln w="38100">
            <a:solidFill>
              <a:srgbClr val="FF002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15366" name="Group 11"/>
          <p:cNvGrpSpPr>
            <a:grpSpLocks/>
          </p:cNvGrpSpPr>
          <p:nvPr/>
        </p:nvGrpSpPr>
        <p:grpSpPr bwMode="auto">
          <a:xfrm>
            <a:off x="2171700" y="508000"/>
            <a:ext cx="8648700" cy="1320800"/>
            <a:chOff x="0" y="0"/>
            <a:chExt cx="5448" cy="832"/>
          </a:xfrm>
        </p:grpSpPr>
        <p:sp>
          <p:nvSpPr>
            <p:cNvPr id="15367" name="Rectangle 9"/>
            <p:cNvSpPr>
              <a:spLocks/>
            </p:cNvSpPr>
            <p:nvPr/>
          </p:nvSpPr>
          <p:spPr bwMode="auto">
            <a:xfrm>
              <a:off x="128" y="96"/>
              <a:ext cx="5193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57799" bIns="0">
              <a:spAutoFit/>
            </a:bodyPr>
            <a:lstStyle>
              <a:lvl1pPr marL="57150"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1pPr>
              <a:lvl2pPr marL="37931725" indent="-37474525"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2pPr>
              <a:lvl3pPr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3pPr>
              <a:lvl4pPr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4pPr>
              <a:lvl5pPr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US" altLang="en-US" sz="3600">
                  <a:solidFill>
                    <a:srgbClr val="7B2D26"/>
                  </a:solidFill>
                </a:rPr>
                <a:t>Purpose of a detailed molecular model</a:t>
              </a:r>
            </a:p>
          </p:txBody>
        </p:sp>
        <p:pic>
          <p:nvPicPr>
            <p:cNvPr id="15368" name="Picture 10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448" cy="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  <p:bldP spid="410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D3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3"/>
          <p:cNvGrpSpPr>
            <a:grpSpLocks/>
          </p:cNvGrpSpPr>
          <p:nvPr/>
        </p:nvGrpSpPr>
        <p:grpSpPr bwMode="auto">
          <a:xfrm>
            <a:off x="5359400" y="584200"/>
            <a:ext cx="4406900" cy="1651000"/>
            <a:chOff x="0" y="0"/>
            <a:chExt cx="2776" cy="1040"/>
          </a:xfrm>
        </p:grpSpPr>
        <p:sp>
          <p:nvSpPr>
            <p:cNvPr id="16396" name="Rectangle 1"/>
            <p:cNvSpPr>
              <a:spLocks/>
            </p:cNvSpPr>
            <p:nvPr/>
          </p:nvSpPr>
          <p:spPr bwMode="auto">
            <a:xfrm>
              <a:off x="128" y="96"/>
              <a:ext cx="2523" cy="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57799" bIns="0">
              <a:spAutoFit/>
            </a:bodyPr>
            <a:lstStyle>
              <a:lvl1pPr marL="57150"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1pPr>
              <a:lvl2pPr marL="37931725" indent="-37474525"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2pPr>
              <a:lvl3pPr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3pPr>
              <a:lvl4pPr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4pPr>
              <a:lvl5pPr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US" altLang="en-US" sz="6400" b="1" u="sng">
                  <a:solidFill>
                    <a:srgbClr val="7F3028"/>
                  </a:solidFill>
                  <a:latin typeface="Tipo de letra del sistema Fina" charset="0"/>
                  <a:sym typeface="Tipo de letra del sistema Fina" charset="0"/>
                </a:rPr>
                <a:t>The Team</a:t>
              </a:r>
            </a:p>
          </p:txBody>
        </p:sp>
        <p:pic>
          <p:nvPicPr>
            <p:cNvPr id="16397" name="Picture 2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776" cy="1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387" name="Group 6"/>
          <p:cNvGrpSpPr>
            <a:grpSpLocks/>
          </p:cNvGrpSpPr>
          <p:nvPr/>
        </p:nvGrpSpPr>
        <p:grpSpPr bwMode="auto">
          <a:xfrm>
            <a:off x="-203200" y="2463800"/>
            <a:ext cx="4735513" cy="5283200"/>
            <a:chOff x="0" y="0"/>
            <a:chExt cx="2984" cy="3328"/>
          </a:xfrm>
        </p:grpSpPr>
        <p:sp>
          <p:nvSpPr>
            <p:cNvPr id="16394" name="Rectangle 4"/>
            <p:cNvSpPr>
              <a:spLocks/>
            </p:cNvSpPr>
            <p:nvPr/>
          </p:nvSpPr>
          <p:spPr bwMode="auto">
            <a:xfrm>
              <a:off x="128" y="96"/>
              <a:ext cx="2728" cy="29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57799" bIns="0"/>
            <a:lstStyle>
              <a:lvl1pPr marL="57150"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1pPr>
              <a:lvl2pPr marL="37931725" indent="-37474525"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2pPr>
              <a:lvl3pPr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3pPr>
              <a:lvl4pPr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4pPr>
              <a:lvl5pPr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9pPr>
            </a:lstStyle>
            <a:p>
              <a:pPr algn="ctr" eaLnBrk="1" hangingPunct="1"/>
              <a:r>
                <a:rPr lang="en-US" altLang="en-US" sz="6400" b="1" u="sng">
                  <a:solidFill>
                    <a:srgbClr val="7F3028"/>
                  </a:solidFill>
                  <a:latin typeface="Tipo de letra del sistema Fina" charset="0"/>
                  <a:sym typeface="Tipo de letra del sistema Fina" charset="0"/>
                </a:rPr>
                <a:t>Salk Institute</a:t>
              </a:r>
            </a:p>
            <a:p>
              <a:pPr algn="ctr" eaLnBrk="1" hangingPunct="1"/>
              <a:endParaRPr lang="en-US" altLang="en-US" sz="1000">
                <a:solidFill>
                  <a:srgbClr val="7F3028"/>
                </a:solidFill>
                <a:latin typeface="Avenir Book" charset="0"/>
                <a:sym typeface="Avenir Book" charset="0"/>
              </a:endParaRPr>
            </a:p>
            <a:p>
              <a:pPr algn="ctr" eaLnBrk="1" hangingPunct="1"/>
              <a:r>
                <a:rPr lang="en-US" altLang="en-US" sz="3600">
                  <a:solidFill>
                    <a:srgbClr val="7F3028"/>
                  </a:solidFill>
                  <a:latin typeface="Avenir Black" charset="0"/>
                  <a:sym typeface="Avenir Black" charset="0"/>
                </a:rPr>
                <a:t>Tom Bartol</a:t>
              </a:r>
            </a:p>
            <a:p>
              <a:pPr algn="ctr" eaLnBrk="1" hangingPunct="1"/>
              <a:r>
                <a:rPr lang="en-US" altLang="en-US" sz="3600">
                  <a:solidFill>
                    <a:srgbClr val="7F3028"/>
                  </a:solidFill>
                  <a:latin typeface="Avenir Black" charset="0"/>
                  <a:sym typeface="Avenir Black" charset="0"/>
                </a:rPr>
                <a:t>Dan Keller</a:t>
              </a:r>
            </a:p>
            <a:p>
              <a:pPr algn="ctr" eaLnBrk="1" hangingPunct="1"/>
              <a:r>
                <a:rPr lang="en-US" altLang="en-US" sz="3600">
                  <a:solidFill>
                    <a:srgbClr val="7F3028"/>
                  </a:solidFill>
                  <a:latin typeface="Avenir Book" charset="0"/>
                  <a:sym typeface="Avenir Book" charset="0"/>
                </a:rPr>
                <a:t>Justin Kinney</a:t>
              </a:r>
            </a:p>
            <a:p>
              <a:pPr algn="ctr" eaLnBrk="1" hangingPunct="1"/>
              <a:r>
                <a:rPr lang="en-US" altLang="en-US" sz="3600">
                  <a:solidFill>
                    <a:srgbClr val="7F3028"/>
                  </a:solidFill>
                  <a:latin typeface="Avenir Black" charset="0"/>
                  <a:sym typeface="Avenir Black" charset="0"/>
                </a:rPr>
                <a:t>Terry Sejnowski</a:t>
              </a:r>
            </a:p>
          </p:txBody>
        </p:sp>
        <p:pic>
          <p:nvPicPr>
            <p:cNvPr id="16395" name="Picture 5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984" cy="3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388" name="Group 9"/>
          <p:cNvGrpSpPr>
            <a:grpSpLocks/>
          </p:cNvGrpSpPr>
          <p:nvPr/>
        </p:nvGrpSpPr>
        <p:grpSpPr bwMode="auto">
          <a:xfrm>
            <a:off x="9182100" y="2463800"/>
            <a:ext cx="4025900" cy="4000500"/>
            <a:chOff x="0" y="0"/>
            <a:chExt cx="2536" cy="2520"/>
          </a:xfrm>
        </p:grpSpPr>
        <p:sp>
          <p:nvSpPr>
            <p:cNvPr id="16392" name="Rectangle 7"/>
            <p:cNvSpPr>
              <a:spLocks/>
            </p:cNvSpPr>
            <p:nvPr/>
          </p:nvSpPr>
          <p:spPr bwMode="auto">
            <a:xfrm>
              <a:off x="128" y="96"/>
              <a:ext cx="2280" cy="21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57799" bIns="0"/>
            <a:lstStyle>
              <a:lvl1pPr marL="57150"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1pPr>
              <a:lvl2pPr marL="37931725" indent="-37474525"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2pPr>
              <a:lvl3pPr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3pPr>
              <a:lvl4pPr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4pPr>
              <a:lvl5pPr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US" altLang="en-US" sz="6400" b="1" u="sng">
                  <a:solidFill>
                    <a:srgbClr val="7F3028"/>
                  </a:solidFill>
                  <a:latin typeface="Tipo de letra del sistema Fina" charset="0"/>
                  <a:sym typeface="Tipo de letra del sistema Fina" charset="0"/>
                </a:rPr>
                <a:t>U. Texas Austin</a:t>
              </a:r>
            </a:p>
            <a:p>
              <a:pPr eaLnBrk="1" hangingPunct="1"/>
              <a:endParaRPr lang="en-US" altLang="en-US" sz="900" b="1">
                <a:solidFill>
                  <a:srgbClr val="7F3028"/>
                </a:solidFill>
                <a:latin typeface="Tipo de letra del sistema Fina" charset="0"/>
                <a:sym typeface="Tipo de letra del sistema Fina" charset="0"/>
              </a:endParaRPr>
            </a:p>
            <a:p>
              <a:pPr eaLnBrk="1" hangingPunct="1"/>
              <a:r>
                <a:rPr lang="en-US" altLang="en-US" sz="3600">
                  <a:solidFill>
                    <a:srgbClr val="7F3028"/>
                  </a:solidFill>
                  <a:latin typeface="Avenir Black" charset="0"/>
                  <a:sym typeface="Avenir Black" charset="0"/>
                </a:rPr>
                <a:t>Kristen Harris</a:t>
              </a:r>
            </a:p>
            <a:p>
              <a:pPr eaLnBrk="1" hangingPunct="1"/>
              <a:r>
                <a:rPr lang="en-US" altLang="en-US" sz="3600">
                  <a:solidFill>
                    <a:srgbClr val="7F3028"/>
                  </a:solidFill>
                  <a:latin typeface="Avenir Book" charset="0"/>
                  <a:sym typeface="Avenir Book" charset="0"/>
                </a:rPr>
                <a:t>Chandra Bajaj</a:t>
              </a:r>
            </a:p>
          </p:txBody>
        </p:sp>
        <p:pic>
          <p:nvPicPr>
            <p:cNvPr id="16393" name="Picture 8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536" cy="2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389" name="Group 12"/>
          <p:cNvGrpSpPr>
            <a:grpSpLocks/>
          </p:cNvGrpSpPr>
          <p:nvPr/>
        </p:nvGrpSpPr>
        <p:grpSpPr bwMode="auto">
          <a:xfrm>
            <a:off x="4186238" y="2463800"/>
            <a:ext cx="4953000" cy="6769100"/>
            <a:chOff x="0" y="0"/>
            <a:chExt cx="3120" cy="4264"/>
          </a:xfrm>
        </p:grpSpPr>
        <p:sp>
          <p:nvSpPr>
            <p:cNvPr id="16390" name="Rectangle 10"/>
            <p:cNvSpPr>
              <a:spLocks/>
            </p:cNvSpPr>
            <p:nvPr/>
          </p:nvSpPr>
          <p:spPr bwMode="auto">
            <a:xfrm>
              <a:off x="128" y="96"/>
              <a:ext cx="2870" cy="39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57799" bIns="0">
              <a:spAutoFit/>
            </a:bodyPr>
            <a:lstStyle>
              <a:lvl1pPr marL="57150"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1pPr>
              <a:lvl2pPr marL="37931725" indent="-37474525"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2pPr>
              <a:lvl3pPr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3pPr>
              <a:lvl4pPr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4pPr>
              <a:lvl5pPr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9pPr>
            </a:lstStyle>
            <a:p>
              <a:pPr algn="ctr" eaLnBrk="1" hangingPunct="1"/>
              <a:r>
                <a:rPr lang="en-US" altLang="en-US" sz="6400" b="1" u="sng">
                  <a:solidFill>
                    <a:srgbClr val="7F3028"/>
                  </a:solidFill>
                  <a:latin typeface="Tipo de letra del sistema Fina" charset="0"/>
                  <a:sym typeface="Tipo de letra del sistema Fina" charset="0"/>
                </a:rPr>
                <a:t>Caltech</a:t>
              </a:r>
            </a:p>
            <a:p>
              <a:pPr algn="ctr" eaLnBrk="1" hangingPunct="1"/>
              <a:endParaRPr lang="en-US" altLang="en-US" sz="900" b="1" u="sng">
                <a:solidFill>
                  <a:srgbClr val="7F3028"/>
                </a:solidFill>
                <a:latin typeface="Tipo de letra del sistema Fina" charset="0"/>
                <a:sym typeface="Tipo de letra del sistema Fina" charset="0"/>
              </a:endParaRPr>
            </a:p>
            <a:p>
              <a:pPr algn="ctr" eaLnBrk="1" hangingPunct="1"/>
              <a:r>
                <a:rPr lang="en-US" altLang="en-US" sz="3600">
                  <a:solidFill>
                    <a:srgbClr val="7F3028"/>
                  </a:solidFill>
                  <a:latin typeface="Avenir Book" charset="0"/>
                  <a:sym typeface="Avenir Book" charset="0"/>
                </a:rPr>
                <a:t>Melanie Stefan</a:t>
              </a:r>
            </a:p>
            <a:p>
              <a:pPr algn="ctr" eaLnBrk="1" hangingPunct="1"/>
              <a:r>
                <a:rPr lang="en-US" altLang="en-US" sz="3600">
                  <a:solidFill>
                    <a:srgbClr val="7F3028"/>
                  </a:solidFill>
                  <a:latin typeface="Avenir Black" charset="0"/>
                  <a:sym typeface="Avenir Black" charset="0"/>
                </a:rPr>
                <a:t>Dylan Bannon</a:t>
              </a:r>
            </a:p>
            <a:p>
              <a:pPr algn="ctr" eaLnBrk="1" hangingPunct="1"/>
              <a:r>
                <a:rPr lang="en-US" altLang="en-US" sz="3600">
                  <a:solidFill>
                    <a:srgbClr val="7F3028"/>
                  </a:solidFill>
                  <a:latin typeface="Avenir Book" charset="0"/>
                  <a:sym typeface="Avenir Book" charset="0"/>
                </a:rPr>
                <a:t>Stefan Mihalas</a:t>
              </a:r>
            </a:p>
            <a:p>
              <a:pPr algn="ctr" eaLnBrk="1" hangingPunct="1"/>
              <a:r>
                <a:rPr lang="en-US" altLang="en-US" sz="3600">
                  <a:solidFill>
                    <a:srgbClr val="7F3028"/>
                  </a:solidFill>
                  <a:latin typeface="Avenir Book" charset="0"/>
                  <a:sym typeface="Avenir Book" charset="0"/>
                </a:rPr>
                <a:t>Shirley Pepke</a:t>
              </a:r>
            </a:p>
            <a:p>
              <a:pPr algn="ctr" eaLnBrk="1" hangingPunct="1"/>
              <a:r>
                <a:rPr lang="en-US" altLang="en-US" sz="3600">
                  <a:solidFill>
                    <a:srgbClr val="7F3028"/>
                  </a:solidFill>
                  <a:latin typeface="Avenir Book" charset="0"/>
                  <a:sym typeface="Avenir Book" charset="0"/>
                </a:rPr>
                <a:t>Tamara Kinzer-Ursem</a:t>
              </a:r>
            </a:p>
            <a:p>
              <a:pPr algn="ctr" eaLnBrk="1" hangingPunct="1"/>
              <a:r>
                <a:rPr lang="en-US" altLang="en-US" sz="3600">
                  <a:solidFill>
                    <a:srgbClr val="7F3028"/>
                  </a:solidFill>
                  <a:latin typeface="Avenir Book" charset="0"/>
                  <a:sym typeface="Avenir Book" charset="0"/>
                </a:rPr>
                <a:t>Leslie Schenker</a:t>
              </a:r>
            </a:p>
            <a:p>
              <a:pPr algn="ctr" eaLnBrk="1" hangingPunct="1"/>
              <a:r>
                <a:rPr lang="en-US" altLang="en-US" sz="3600">
                  <a:solidFill>
                    <a:srgbClr val="7F3028"/>
                  </a:solidFill>
                  <a:latin typeface="Avenir Black" charset="0"/>
                  <a:sym typeface="Avenir Black" charset="0"/>
                </a:rPr>
                <a:t>Meera Reghunathan</a:t>
              </a:r>
            </a:p>
            <a:p>
              <a:pPr algn="ctr" eaLnBrk="1" hangingPunct="1"/>
              <a:r>
                <a:rPr lang="en-US" altLang="en-US" sz="3600">
                  <a:solidFill>
                    <a:srgbClr val="7F3028"/>
                  </a:solidFill>
                  <a:latin typeface="Avenir Black" charset="0"/>
                  <a:sym typeface="Avenir Black" charset="0"/>
                </a:rPr>
                <a:t>Mary Kennedy</a:t>
              </a:r>
              <a:r>
                <a:rPr lang="en-US" altLang="en-US" sz="3600">
                  <a:solidFill>
                    <a:srgbClr val="7F3028"/>
                  </a:solidFill>
                  <a:latin typeface="Avenir Book" charset="0"/>
                  <a:sym typeface="Avenir Book" charset="0"/>
                </a:rPr>
                <a:t> </a:t>
              </a:r>
            </a:p>
          </p:txBody>
        </p:sp>
        <p:pic>
          <p:nvPicPr>
            <p:cNvPr id="16391" name="Picture 11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120" cy="4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D3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3"/>
          <p:cNvGrpSpPr>
            <a:grpSpLocks/>
          </p:cNvGrpSpPr>
          <p:nvPr/>
        </p:nvGrpSpPr>
        <p:grpSpPr bwMode="auto">
          <a:xfrm>
            <a:off x="5029200" y="838200"/>
            <a:ext cx="5981700" cy="1651000"/>
            <a:chOff x="0" y="0"/>
            <a:chExt cx="3768" cy="1040"/>
          </a:xfrm>
        </p:grpSpPr>
        <p:sp>
          <p:nvSpPr>
            <p:cNvPr id="17412" name="Rectangle 1"/>
            <p:cNvSpPr>
              <a:spLocks/>
            </p:cNvSpPr>
            <p:nvPr/>
          </p:nvSpPr>
          <p:spPr bwMode="auto">
            <a:xfrm>
              <a:off x="128" y="96"/>
              <a:ext cx="3513" cy="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57799" bIns="0">
              <a:spAutoFit/>
            </a:bodyPr>
            <a:lstStyle>
              <a:lvl1pPr marL="57150"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1pPr>
              <a:lvl2pPr marL="37931725" indent="-37474525"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2pPr>
              <a:lvl3pPr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3pPr>
              <a:lvl4pPr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4pPr>
              <a:lvl5pPr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US" altLang="en-US" sz="6400" b="1">
                  <a:solidFill>
                    <a:srgbClr val="8C464A"/>
                  </a:solidFill>
                  <a:latin typeface="Tipo de letra del sistema Fina" charset="0"/>
                  <a:sym typeface="Tipo de letra del sistema Fina" charset="0"/>
                </a:rPr>
                <a:t>MCell Models</a:t>
              </a:r>
            </a:p>
          </p:txBody>
        </p:sp>
        <p:pic>
          <p:nvPicPr>
            <p:cNvPr id="17413" name="Picture 2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768" cy="1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48" name="Rectangle 4"/>
          <p:cNvSpPr>
            <a:spLocks/>
          </p:cNvSpPr>
          <p:nvPr/>
        </p:nvSpPr>
        <p:spPr bwMode="auto">
          <a:xfrm>
            <a:off x="1701800" y="2971800"/>
            <a:ext cx="9601200" cy="3860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57799" bIns="0"/>
          <a:lstStyle>
            <a:lvl1pPr marL="57150" eaLnBrk="0" hangingPunct="0">
              <a:defRPr sz="2800">
                <a:solidFill>
                  <a:srgbClr val="000066"/>
                </a:solidFill>
                <a:latin typeface="Comic Sans MS" panose="030F0702030302020204" pitchFamily="66" charset="0"/>
                <a:ea typeface="Kaiti SC Regular" charset="-122"/>
                <a:sym typeface="Comic Sans MS" panose="030F0702030302020204" pitchFamily="66" charset="0"/>
              </a:defRPr>
            </a:lvl1pPr>
            <a:lvl2pPr marL="37931725" indent="-37474525" eaLnBrk="0" hangingPunct="0">
              <a:defRPr sz="2800">
                <a:solidFill>
                  <a:srgbClr val="000066"/>
                </a:solidFill>
                <a:latin typeface="Comic Sans MS" panose="030F0702030302020204" pitchFamily="66" charset="0"/>
                <a:ea typeface="Kaiti SC Regular" charset="-122"/>
                <a:sym typeface="Comic Sans MS" panose="030F0702030302020204" pitchFamily="66" charset="0"/>
              </a:defRPr>
            </a:lvl2pPr>
            <a:lvl3pPr eaLnBrk="0" hangingPunct="0">
              <a:defRPr sz="2800">
                <a:solidFill>
                  <a:srgbClr val="000066"/>
                </a:solidFill>
                <a:latin typeface="Comic Sans MS" panose="030F0702030302020204" pitchFamily="66" charset="0"/>
                <a:ea typeface="Kaiti SC Regular" charset="-122"/>
                <a:sym typeface="Comic Sans MS" panose="030F0702030302020204" pitchFamily="66" charset="0"/>
              </a:defRPr>
            </a:lvl3pPr>
            <a:lvl4pPr eaLnBrk="0" hangingPunct="0">
              <a:defRPr sz="2800">
                <a:solidFill>
                  <a:srgbClr val="000066"/>
                </a:solidFill>
                <a:latin typeface="Comic Sans MS" panose="030F0702030302020204" pitchFamily="66" charset="0"/>
                <a:ea typeface="Kaiti SC Regular" charset="-122"/>
                <a:sym typeface="Comic Sans MS" panose="030F0702030302020204" pitchFamily="66" charset="0"/>
              </a:defRPr>
            </a:lvl4pPr>
            <a:lvl5pPr eaLnBrk="0" hangingPunct="0">
              <a:defRPr sz="2800">
                <a:solidFill>
                  <a:srgbClr val="000066"/>
                </a:solidFill>
                <a:latin typeface="Comic Sans MS" panose="030F0702030302020204" pitchFamily="66" charset="0"/>
                <a:ea typeface="Kaiti SC Regular" charset="-122"/>
                <a:sym typeface="Comic Sans MS" panose="030F0702030302020204" pitchFamily="66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Comic Sans MS" panose="030F0702030302020204" pitchFamily="66" charset="0"/>
                <a:ea typeface="Kaiti SC Regular" charset="-122"/>
                <a:sym typeface="Comic Sans MS" panose="030F0702030302020204" pitchFamily="66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Comic Sans MS" panose="030F0702030302020204" pitchFamily="66" charset="0"/>
                <a:ea typeface="Kaiti SC Regular" charset="-122"/>
                <a:sym typeface="Comic Sans MS" panose="030F0702030302020204" pitchFamily="66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Comic Sans MS" panose="030F0702030302020204" pitchFamily="66" charset="0"/>
                <a:ea typeface="Kaiti SC Regular" charset="-122"/>
                <a:sym typeface="Comic Sans MS" panose="030F0702030302020204" pitchFamily="66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Comic Sans MS" panose="030F0702030302020204" pitchFamily="66" charset="0"/>
                <a:ea typeface="Kaiti SC Regular" charset="-122"/>
                <a:sym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8C464A"/>
                </a:solidFill>
                <a:latin typeface="Avenir Book" charset="0"/>
                <a:sym typeface="Avenir Book" charset="0"/>
              </a:rPr>
              <a:t>1.  Modeling in </a:t>
            </a:r>
            <a:r>
              <a:rPr lang="en-US" altLang="en-US" sz="3600">
                <a:solidFill>
                  <a:srgbClr val="8C464A"/>
                </a:solidFill>
                <a:latin typeface="Avenir Black" charset="0"/>
                <a:sym typeface="Avenir Black" charset="0"/>
              </a:rPr>
              <a:t>Arbitrary Geometries</a:t>
            </a:r>
            <a:endParaRPr lang="en-US" altLang="en-US" sz="3600">
              <a:solidFill>
                <a:srgbClr val="8C464A"/>
              </a:solidFill>
              <a:latin typeface="Avenir Book" charset="0"/>
              <a:sym typeface="Avenir Book" charset="0"/>
            </a:endParaRPr>
          </a:p>
          <a:p>
            <a:pPr eaLnBrk="1" hangingPunct="1"/>
            <a:r>
              <a:rPr lang="en-US" altLang="en-US" sz="3600">
                <a:solidFill>
                  <a:srgbClr val="8C464A"/>
                </a:solidFill>
                <a:latin typeface="Avenir Book" charset="0"/>
                <a:sym typeface="Avenir Book" charset="0"/>
              </a:rPr>
              <a:t>2.  </a:t>
            </a:r>
            <a:r>
              <a:rPr lang="en-US" altLang="en-US" sz="3600">
                <a:solidFill>
                  <a:srgbClr val="8C464A"/>
                </a:solidFill>
                <a:latin typeface="Avenir Black" charset="0"/>
                <a:sym typeface="Avenir Black" charset="0"/>
              </a:rPr>
              <a:t>Accurate Placement</a:t>
            </a:r>
            <a:r>
              <a:rPr lang="en-US" altLang="en-US" sz="3600">
                <a:solidFill>
                  <a:srgbClr val="8C464A"/>
                </a:solidFill>
                <a:latin typeface="Avenir Book" charset="0"/>
                <a:sym typeface="Avenir Book" charset="0"/>
              </a:rPr>
              <a:t> of proteins (in membrane, cytosol, and extracellular space)</a:t>
            </a:r>
          </a:p>
          <a:p>
            <a:pPr eaLnBrk="1" hangingPunct="1"/>
            <a:r>
              <a:rPr lang="en-US" altLang="en-US" sz="3600">
                <a:solidFill>
                  <a:srgbClr val="8C464A"/>
                </a:solidFill>
                <a:latin typeface="Avenir Book" charset="0"/>
                <a:sym typeface="Avenir Book" charset="0"/>
              </a:rPr>
              <a:t>3.  Simulation of diffusional interactions and reactions with </a:t>
            </a:r>
            <a:r>
              <a:rPr lang="en-US" altLang="en-US" sz="3600">
                <a:solidFill>
                  <a:srgbClr val="8C464A"/>
                </a:solidFill>
                <a:latin typeface="Avenir Black" charset="0"/>
                <a:sym typeface="Avenir Black" charset="0"/>
              </a:rPr>
              <a:t>Stochastic Kinetics</a:t>
            </a:r>
            <a:endParaRPr lang="en-US" altLang="en-US" sz="3600">
              <a:solidFill>
                <a:srgbClr val="8C464A"/>
              </a:solidFill>
              <a:latin typeface="Avenir Book" charset="0"/>
              <a:sym typeface="Avenir Book" charset="0"/>
            </a:endParaRPr>
          </a:p>
          <a:p>
            <a:pPr eaLnBrk="1" hangingPunct="1"/>
            <a:r>
              <a:rPr lang="en-US" altLang="en-US" sz="3600">
                <a:solidFill>
                  <a:srgbClr val="8C464A"/>
                </a:solidFill>
                <a:latin typeface="Avenir Book" charset="0"/>
                <a:sym typeface="Avenir Book" charset="0"/>
              </a:rPr>
              <a:t>4.  Lays down </a:t>
            </a:r>
            <a:r>
              <a:rPr lang="en-US" altLang="en-US" sz="3600">
                <a:solidFill>
                  <a:srgbClr val="8C464A"/>
                </a:solidFill>
                <a:latin typeface="Avenir Black" charset="0"/>
                <a:sym typeface="Avenir Black" charset="0"/>
              </a:rPr>
              <a:t>Numerical</a:t>
            </a:r>
            <a:r>
              <a:rPr lang="en-US" altLang="en-US" sz="3600">
                <a:solidFill>
                  <a:srgbClr val="8C464A"/>
                </a:solidFill>
                <a:latin typeface="Avenir Book" charset="0"/>
                <a:sym typeface="Avenir Book" charset="0"/>
              </a:rPr>
              <a:t> and </a:t>
            </a:r>
            <a:r>
              <a:rPr lang="en-US" altLang="en-US" sz="3600">
                <a:solidFill>
                  <a:srgbClr val="8C464A"/>
                </a:solidFill>
                <a:latin typeface="Avenir Black" charset="0"/>
                <a:sym typeface="Avenir Black" charset="0"/>
              </a:rPr>
              <a:t>Visual</a:t>
            </a:r>
            <a:r>
              <a:rPr lang="en-US" altLang="en-US" sz="3600">
                <a:solidFill>
                  <a:srgbClr val="8C464A"/>
                </a:solidFill>
                <a:latin typeface="Avenir Book" charset="0"/>
                <a:sym typeface="Avenir Book" charset="0"/>
              </a:rPr>
              <a:t> Data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D3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3"/>
          <p:cNvGrpSpPr>
            <a:grpSpLocks/>
          </p:cNvGrpSpPr>
          <p:nvPr/>
        </p:nvGrpSpPr>
        <p:grpSpPr bwMode="auto">
          <a:xfrm>
            <a:off x="3289300" y="2019300"/>
            <a:ext cx="6426200" cy="5918200"/>
            <a:chOff x="0" y="0"/>
            <a:chExt cx="4048" cy="3728"/>
          </a:xfrm>
        </p:grpSpPr>
        <p:pic>
          <p:nvPicPr>
            <p:cNvPr id="18443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" y="96"/>
              <a:ext cx="3792" cy="3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4" name="Picture 2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048" cy="3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435" name="Group 6"/>
          <p:cNvGrpSpPr>
            <a:grpSpLocks/>
          </p:cNvGrpSpPr>
          <p:nvPr/>
        </p:nvGrpSpPr>
        <p:grpSpPr bwMode="auto">
          <a:xfrm>
            <a:off x="1778000" y="342900"/>
            <a:ext cx="9436100" cy="1320800"/>
            <a:chOff x="0" y="0"/>
            <a:chExt cx="5944" cy="832"/>
          </a:xfrm>
        </p:grpSpPr>
        <p:sp>
          <p:nvSpPr>
            <p:cNvPr id="18441" name="Rectangle 4"/>
            <p:cNvSpPr>
              <a:spLocks/>
            </p:cNvSpPr>
            <p:nvPr/>
          </p:nvSpPr>
          <p:spPr bwMode="auto">
            <a:xfrm>
              <a:off x="128" y="96"/>
              <a:ext cx="5688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57799" bIns="0"/>
            <a:lstStyle>
              <a:lvl1pPr marL="57150"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1pPr>
              <a:lvl2pPr marL="37931725" indent="-37474525"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2pPr>
              <a:lvl3pPr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3pPr>
              <a:lvl4pPr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4pPr>
              <a:lvl5pPr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US" altLang="en-US" sz="3600">
                  <a:solidFill>
                    <a:srgbClr val="7B2D26"/>
                  </a:solidFill>
                </a:rPr>
                <a:t>Control of the Ca</a:t>
              </a:r>
              <a:r>
                <a:rPr lang="en-US" altLang="en-US" sz="3600" baseline="32000">
                  <a:solidFill>
                    <a:srgbClr val="7B2D26"/>
                  </a:solidFill>
                </a:rPr>
                <a:t>2+</a:t>
              </a:r>
              <a:r>
                <a:rPr lang="en-US" altLang="en-US" sz="3600">
                  <a:solidFill>
                    <a:srgbClr val="7B2D26"/>
                  </a:solidFill>
                </a:rPr>
                <a:t> transient in the spine</a:t>
              </a:r>
            </a:p>
          </p:txBody>
        </p:sp>
        <p:pic>
          <p:nvPicPr>
            <p:cNvPr id="18442" name="Picture 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944" cy="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3543300" y="4889500"/>
            <a:ext cx="2057400" cy="2527300"/>
            <a:chOff x="0" y="0"/>
            <a:chExt cx="1296" cy="1592"/>
          </a:xfrm>
        </p:grpSpPr>
        <p:sp>
          <p:nvSpPr>
            <p:cNvPr id="18438" name="Rectangle 7"/>
            <p:cNvSpPr>
              <a:spLocks/>
            </p:cNvSpPr>
            <p:nvPr/>
          </p:nvSpPr>
          <p:spPr bwMode="auto">
            <a:xfrm>
              <a:off x="0" y="0"/>
              <a:ext cx="1016" cy="208"/>
            </a:xfrm>
            <a:prstGeom prst="rect">
              <a:avLst/>
            </a:prstGeom>
            <a:noFill/>
            <a:ln w="25400">
              <a:solidFill>
                <a:srgbClr val="0DCC1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1pPr>
              <a:lvl2pPr marL="37931725" indent="-37474525"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2pPr>
              <a:lvl3pPr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3pPr>
              <a:lvl4pPr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4pPr>
              <a:lvl5pPr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39" name="Rectangle 8"/>
            <p:cNvSpPr>
              <a:spLocks/>
            </p:cNvSpPr>
            <p:nvPr/>
          </p:nvSpPr>
          <p:spPr bwMode="auto">
            <a:xfrm>
              <a:off x="0" y="344"/>
              <a:ext cx="1016" cy="192"/>
            </a:xfrm>
            <a:prstGeom prst="rect">
              <a:avLst/>
            </a:prstGeom>
            <a:noFill/>
            <a:ln w="25400">
              <a:solidFill>
                <a:srgbClr val="0DCC1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1pPr>
              <a:lvl2pPr marL="37931725" indent="-37474525"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2pPr>
              <a:lvl3pPr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3pPr>
              <a:lvl4pPr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4pPr>
              <a:lvl5pPr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40" name="Rectangle 9"/>
            <p:cNvSpPr>
              <a:spLocks/>
            </p:cNvSpPr>
            <p:nvPr/>
          </p:nvSpPr>
          <p:spPr bwMode="auto">
            <a:xfrm>
              <a:off x="0" y="680"/>
              <a:ext cx="1296" cy="912"/>
            </a:xfrm>
            <a:prstGeom prst="rect">
              <a:avLst/>
            </a:prstGeom>
            <a:noFill/>
            <a:ln w="25400">
              <a:solidFill>
                <a:srgbClr val="0DCC1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1pPr>
              <a:lvl2pPr marL="37931725" indent="-37474525"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2pPr>
              <a:lvl3pPr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3pPr>
              <a:lvl4pPr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4pPr>
              <a:lvl5pPr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7179" name="Rectangle 11"/>
          <p:cNvSpPr>
            <a:spLocks/>
          </p:cNvSpPr>
          <p:nvPr/>
        </p:nvSpPr>
        <p:spPr bwMode="auto">
          <a:xfrm>
            <a:off x="3390900" y="7937500"/>
            <a:ext cx="1354138" cy="4191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6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57799" bIns="0">
            <a:spAutoFit/>
          </a:bodyPr>
          <a:lstStyle/>
          <a:p>
            <a:pPr marL="57150">
              <a:defRPr/>
            </a:pPr>
            <a:r>
              <a:rPr lang="en-US" sz="1800">
                <a:solidFill>
                  <a:srgbClr val="7B2D26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Tom Bartol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D3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3"/>
          <p:cNvGrpSpPr>
            <a:grpSpLocks/>
          </p:cNvGrpSpPr>
          <p:nvPr/>
        </p:nvGrpSpPr>
        <p:grpSpPr bwMode="auto">
          <a:xfrm>
            <a:off x="444500" y="1422400"/>
            <a:ext cx="12103100" cy="5651500"/>
            <a:chOff x="0" y="0"/>
            <a:chExt cx="7624" cy="3560"/>
          </a:xfrm>
        </p:grpSpPr>
        <p:pic>
          <p:nvPicPr>
            <p:cNvPr id="19463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" y="96"/>
              <a:ext cx="7368" cy="3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4" name="Picture 2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624" cy="3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59" name="Group 6"/>
          <p:cNvGrpSpPr>
            <a:grpSpLocks/>
          </p:cNvGrpSpPr>
          <p:nvPr/>
        </p:nvGrpSpPr>
        <p:grpSpPr bwMode="auto">
          <a:xfrm>
            <a:off x="3149600" y="7391400"/>
            <a:ext cx="6705600" cy="1181100"/>
            <a:chOff x="0" y="0"/>
            <a:chExt cx="4224" cy="744"/>
          </a:xfrm>
        </p:grpSpPr>
        <p:sp>
          <p:nvSpPr>
            <p:cNvPr id="19461" name="Rectangle 4"/>
            <p:cNvSpPr>
              <a:spLocks/>
            </p:cNvSpPr>
            <p:nvPr/>
          </p:nvSpPr>
          <p:spPr bwMode="auto">
            <a:xfrm>
              <a:off x="128" y="96"/>
              <a:ext cx="3972" cy="3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57799" bIns="0">
              <a:spAutoFit/>
            </a:bodyPr>
            <a:lstStyle>
              <a:lvl1pPr marL="57150"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1pPr>
              <a:lvl2pPr marL="37931725" indent="-37474525"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2pPr>
              <a:lvl3pPr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3pPr>
              <a:lvl4pPr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4pPr>
              <a:lvl5pPr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7B2D26"/>
                  </a:solidFill>
                </a:rPr>
                <a:t>5 x 5 x 6 µm Reconstructed Neuropil</a:t>
              </a:r>
            </a:p>
          </p:txBody>
        </p:sp>
        <p:pic>
          <p:nvPicPr>
            <p:cNvPr id="19462" name="Picture 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224" cy="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199" name="Rectangle 7"/>
          <p:cNvSpPr>
            <a:spLocks/>
          </p:cNvSpPr>
          <p:nvPr/>
        </p:nvSpPr>
        <p:spPr bwMode="auto">
          <a:xfrm>
            <a:off x="3187700" y="8559800"/>
            <a:ext cx="4965700" cy="4191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57799" bIns="0"/>
          <a:lstStyle/>
          <a:p>
            <a:pPr marL="57150">
              <a:defRPr/>
            </a:pPr>
            <a:r>
              <a:rPr lang="en-US" sz="1800">
                <a:solidFill>
                  <a:srgbClr val="7B2D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Kristen Harris, Justin Kinney, Chandra Bajaj 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D3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3"/>
          <p:cNvGrpSpPr>
            <a:grpSpLocks/>
          </p:cNvGrpSpPr>
          <p:nvPr/>
        </p:nvGrpSpPr>
        <p:grpSpPr bwMode="auto">
          <a:xfrm>
            <a:off x="3987800" y="546100"/>
            <a:ext cx="5016500" cy="1181100"/>
            <a:chOff x="0" y="0"/>
            <a:chExt cx="3160" cy="744"/>
          </a:xfrm>
        </p:grpSpPr>
        <p:sp>
          <p:nvSpPr>
            <p:cNvPr id="20496" name="Rectangle 1"/>
            <p:cNvSpPr>
              <a:spLocks/>
            </p:cNvSpPr>
            <p:nvPr/>
          </p:nvSpPr>
          <p:spPr bwMode="auto">
            <a:xfrm>
              <a:off x="128" y="96"/>
              <a:ext cx="2909" cy="3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57799" bIns="0">
              <a:spAutoFit/>
            </a:bodyPr>
            <a:lstStyle>
              <a:lvl1pPr marL="57150"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1pPr>
              <a:lvl2pPr marL="37931725" indent="-37474525"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2pPr>
              <a:lvl3pPr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3pPr>
              <a:lvl4pPr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4pPr>
              <a:lvl5pPr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7B2D26"/>
                  </a:solidFill>
                  <a:latin typeface="Comic Sans MS Bold" panose="030F0902030302020204" pitchFamily="66" charset="0"/>
                  <a:sym typeface="Comic Sans MS Bold" panose="030F0902030302020204" pitchFamily="66" charset="0"/>
                </a:rPr>
                <a:t>Model Building Work Flow</a:t>
              </a:r>
            </a:p>
          </p:txBody>
        </p:sp>
        <p:pic>
          <p:nvPicPr>
            <p:cNvPr id="20497" name="Picture 2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160" cy="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83" name="Group 6"/>
          <p:cNvGrpSpPr>
            <a:grpSpLocks/>
          </p:cNvGrpSpPr>
          <p:nvPr/>
        </p:nvGrpSpPr>
        <p:grpSpPr bwMode="auto">
          <a:xfrm>
            <a:off x="2184400" y="2044700"/>
            <a:ext cx="8623300" cy="1181100"/>
            <a:chOff x="0" y="0"/>
            <a:chExt cx="5432" cy="744"/>
          </a:xfrm>
        </p:grpSpPr>
        <p:sp>
          <p:nvSpPr>
            <p:cNvPr id="20494" name="Rectangle 4"/>
            <p:cNvSpPr>
              <a:spLocks/>
            </p:cNvSpPr>
            <p:nvPr/>
          </p:nvSpPr>
          <p:spPr bwMode="auto">
            <a:xfrm>
              <a:off x="128" y="96"/>
              <a:ext cx="5176" cy="3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57799" bIns="0"/>
            <a:lstStyle>
              <a:lvl1pPr marL="57150"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1pPr>
              <a:lvl2pPr marL="37931725" indent="-37474525"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2pPr>
              <a:lvl3pPr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3pPr>
              <a:lvl4pPr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4pPr>
              <a:lvl5pPr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7B2D26"/>
                  </a:solidFill>
                </a:rPr>
                <a:t>Collect parameters from biochemical literature</a:t>
              </a:r>
            </a:p>
          </p:txBody>
        </p:sp>
        <p:pic>
          <p:nvPicPr>
            <p:cNvPr id="20495" name="Picture 5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432" cy="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2209800" y="3082925"/>
            <a:ext cx="8585200" cy="1933575"/>
            <a:chOff x="0" y="0"/>
            <a:chExt cx="5408" cy="1217"/>
          </a:xfrm>
        </p:grpSpPr>
        <p:grpSp>
          <p:nvGrpSpPr>
            <p:cNvPr id="20490" name="Group 9"/>
            <p:cNvGrpSpPr>
              <a:grpSpLocks/>
            </p:cNvGrpSpPr>
            <p:nvPr/>
          </p:nvGrpSpPr>
          <p:grpSpPr bwMode="auto">
            <a:xfrm>
              <a:off x="-128" y="417"/>
              <a:ext cx="5664" cy="1056"/>
              <a:chOff x="0" y="0"/>
              <a:chExt cx="5664" cy="1056"/>
            </a:xfrm>
          </p:grpSpPr>
          <p:sp>
            <p:nvSpPr>
              <p:cNvPr id="20492" name="Rectangle 7"/>
              <p:cNvSpPr>
                <a:spLocks/>
              </p:cNvSpPr>
              <p:nvPr/>
            </p:nvSpPr>
            <p:spPr bwMode="auto">
              <a:xfrm>
                <a:off x="128" y="96"/>
                <a:ext cx="5408" cy="70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57799" bIns="0"/>
              <a:lstStyle>
                <a:lvl1pPr marL="5715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  <a:ea typeface="Kaiti SC Regular" charset="-122"/>
                    <a:sym typeface="Comic Sans MS" panose="030F0702030302020204" pitchFamily="66" charset="0"/>
                  </a:defRPr>
                </a:lvl1pPr>
                <a:lvl2pPr marL="37931725" indent="-37474525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  <a:ea typeface="Kaiti SC Regular" charset="-122"/>
                    <a:sym typeface="Comic Sans MS" panose="030F0702030302020204" pitchFamily="66" charset="0"/>
                  </a:defRPr>
                </a:lvl2pPr>
                <a:lvl3pPr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  <a:ea typeface="Kaiti SC Regular" charset="-122"/>
                    <a:sym typeface="Comic Sans MS" panose="030F0702030302020204" pitchFamily="66" charset="0"/>
                  </a:defRPr>
                </a:lvl3pPr>
                <a:lvl4pPr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  <a:ea typeface="Kaiti SC Regular" charset="-122"/>
                    <a:sym typeface="Comic Sans MS" panose="030F0702030302020204" pitchFamily="66" charset="0"/>
                  </a:defRPr>
                </a:lvl4pPr>
                <a:lvl5pPr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  <a:ea typeface="Kaiti SC Regular" charset="-122"/>
                    <a:sym typeface="Comic Sans MS" panose="030F0702030302020204" pitchFamily="66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  <a:ea typeface="Kaiti SC Regular" charset="-122"/>
                    <a:sym typeface="Comic Sans MS" panose="030F0702030302020204" pitchFamily="66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  <a:ea typeface="Kaiti SC Regular" charset="-122"/>
                    <a:sym typeface="Comic Sans MS" panose="030F0702030302020204" pitchFamily="66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  <a:ea typeface="Kaiti SC Regular" charset="-122"/>
                    <a:sym typeface="Comic Sans MS" panose="030F0702030302020204" pitchFamily="66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  <a:ea typeface="Kaiti SC Regular" charset="-122"/>
                    <a:sym typeface="Comic Sans MS" panose="030F0702030302020204" pitchFamily="66" charset="0"/>
                  </a:defRPr>
                </a:lvl9pPr>
              </a:lstStyle>
              <a:p>
                <a:pPr algn="ctr" eaLnBrk="1" hangingPunct="1"/>
                <a:r>
                  <a:rPr lang="en-US" altLang="en-US">
                    <a:solidFill>
                      <a:srgbClr val="7B2D26"/>
                    </a:solidFill>
                  </a:rPr>
                  <a:t>Make Q10 adjustments so that all parameters are valid at the temperature of the experiments</a:t>
                </a:r>
              </a:p>
            </p:txBody>
          </p:sp>
          <p:pic>
            <p:nvPicPr>
              <p:cNvPr id="20493" name="Picture 8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664" cy="10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226" name="Picture 10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6" y="-24"/>
              <a:ext cx="168" cy="400"/>
            </a:xfrm>
            <a:prstGeom prst="rect">
              <a:avLst/>
            </a:prstGeom>
            <a:noFill/>
            <a:ln>
              <a:noFill/>
            </a:ln>
            <a:effectLst>
              <a:outerShdw blurRad="127000" dist="76199" dir="2700000" algn="ctr" rotWithShape="0">
                <a:schemeClr val="bg2">
                  <a:alpha val="42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1790700" y="5302250"/>
            <a:ext cx="9474200" cy="3917950"/>
            <a:chOff x="0" y="0"/>
            <a:chExt cx="5968" cy="2467"/>
          </a:xfrm>
        </p:grpSpPr>
        <p:grpSp>
          <p:nvGrpSpPr>
            <p:cNvPr id="20486" name="Group 14"/>
            <p:cNvGrpSpPr>
              <a:grpSpLocks/>
            </p:cNvGrpSpPr>
            <p:nvPr/>
          </p:nvGrpSpPr>
          <p:grpSpPr bwMode="auto">
            <a:xfrm>
              <a:off x="-128" y="419"/>
              <a:ext cx="6224" cy="2304"/>
              <a:chOff x="0" y="0"/>
              <a:chExt cx="6224" cy="2304"/>
            </a:xfrm>
          </p:grpSpPr>
          <p:sp>
            <p:nvSpPr>
              <p:cNvPr id="20488" name="Rectangle 12"/>
              <p:cNvSpPr>
                <a:spLocks/>
              </p:cNvSpPr>
              <p:nvPr/>
            </p:nvSpPr>
            <p:spPr bwMode="auto">
              <a:xfrm>
                <a:off x="128" y="96"/>
                <a:ext cx="5968" cy="195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57799" bIns="0"/>
              <a:lstStyle>
                <a:lvl1pPr marL="5715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  <a:ea typeface="Kaiti SC Regular" charset="-122"/>
                    <a:sym typeface="Comic Sans MS" panose="030F0702030302020204" pitchFamily="66" charset="0"/>
                  </a:defRPr>
                </a:lvl1pPr>
                <a:lvl2pPr marL="590550"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  <a:ea typeface="Kaiti SC Regular" charset="-122"/>
                    <a:sym typeface="Comic Sans MS" panose="030F0702030302020204" pitchFamily="66" charset="0"/>
                  </a:defRPr>
                </a:lvl2pPr>
                <a:lvl3pPr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  <a:ea typeface="Kaiti SC Regular" charset="-122"/>
                    <a:sym typeface="Comic Sans MS" panose="030F0702030302020204" pitchFamily="66" charset="0"/>
                  </a:defRPr>
                </a:lvl3pPr>
                <a:lvl4pPr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  <a:ea typeface="Kaiti SC Regular" charset="-122"/>
                    <a:sym typeface="Comic Sans MS" panose="030F0702030302020204" pitchFamily="66" charset="0"/>
                  </a:defRPr>
                </a:lvl4pPr>
                <a:lvl5pPr eaLnBrk="0" hangingPunct="0"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  <a:ea typeface="Kaiti SC Regular" charset="-122"/>
                    <a:sym typeface="Comic Sans MS" panose="030F0702030302020204" pitchFamily="66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  <a:ea typeface="Kaiti SC Regular" charset="-122"/>
                    <a:sym typeface="Comic Sans MS" panose="030F0702030302020204" pitchFamily="66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  <a:ea typeface="Kaiti SC Regular" charset="-122"/>
                    <a:sym typeface="Comic Sans MS" panose="030F0702030302020204" pitchFamily="66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  <a:ea typeface="Kaiti SC Regular" charset="-122"/>
                    <a:sym typeface="Comic Sans MS" panose="030F0702030302020204" pitchFamily="66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66"/>
                    </a:solidFill>
                    <a:latin typeface="Comic Sans MS" panose="030F0702030302020204" pitchFamily="66" charset="0"/>
                    <a:ea typeface="Kaiti SC Regular" charset="-122"/>
                    <a:sym typeface="Comic Sans MS" panose="030F0702030302020204" pitchFamily="66" charset="0"/>
                  </a:defRPr>
                </a:lvl9pPr>
              </a:lstStyle>
              <a:p>
                <a:pPr eaLnBrk="1" hangingPunct="1"/>
                <a:r>
                  <a:rPr lang="en-US" altLang="en-US">
                    <a:solidFill>
                      <a:srgbClr val="7B2D26"/>
                    </a:solidFill>
                  </a:rPr>
                  <a:t>Write MCell files to:</a:t>
                </a:r>
              </a:p>
              <a:p>
                <a:pPr eaLnBrk="1" hangingPunct="1"/>
                <a:r>
                  <a:rPr lang="en-US" altLang="en-US">
                    <a:solidFill>
                      <a:srgbClr val="7B2D26"/>
                    </a:solidFill>
                  </a:rPr>
                  <a:t>1.  assign all molecules </a:t>
                </a:r>
              </a:p>
              <a:p>
                <a:pPr lvl="1" eaLnBrk="1" hangingPunct="1">
                  <a:buSzPct val="125000"/>
                  <a:buFont typeface="Zapf Dingbats" charset="2"/>
                  <a:buChar char="★"/>
                </a:pPr>
                <a:r>
                  <a:rPr lang="en-US" altLang="en-US">
                    <a:solidFill>
                      <a:srgbClr val="7B2D26"/>
                    </a:solidFill>
                  </a:rPr>
                  <a:t>diffusion coefficients, </a:t>
                </a:r>
              </a:p>
              <a:p>
                <a:pPr lvl="1" eaLnBrk="1" hangingPunct="1">
                  <a:buSzPct val="125000"/>
                  <a:buFont typeface="Zapf Dingbats" charset="2"/>
                  <a:buChar char="★"/>
                </a:pPr>
                <a:r>
                  <a:rPr lang="en-US" altLang="en-US">
                    <a:solidFill>
                      <a:srgbClr val="7B2D26"/>
                    </a:solidFill>
                  </a:rPr>
                  <a:t>density on surfaces or concentration in spaces, </a:t>
                </a:r>
              </a:p>
              <a:p>
                <a:pPr lvl="1" eaLnBrk="1" hangingPunct="1">
                  <a:buSzPct val="125000"/>
                  <a:buFont typeface="Zapf Dingbats" charset="2"/>
                  <a:buChar char="★"/>
                </a:pPr>
                <a:r>
                  <a:rPr lang="en-US" altLang="en-US">
                    <a:solidFill>
                      <a:srgbClr val="7B2D26"/>
                    </a:solidFill>
                  </a:rPr>
                  <a:t>binding and enzymatic rates</a:t>
                </a:r>
              </a:p>
              <a:p>
                <a:pPr eaLnBrk="1" hangingPunct="1"/>
                <a:r>
                  <a:rPr lang="en-US" altLang="en-US">
                    <a:solidFill>
                      <a:srgbClr val="7B2D26"/>
                    </a:solidFill>
                  </a:rPr>
                  <a:t>2.  place molecules within the geometry</a:t>
                </a:r>
              </a:p>
            </p:txBody>
          </p:sp>
          <p:pic>
            <p:nvPicPr>
              <p:cNvPr id="20489" name="Picture 13"/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6224" cy="23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231" name="Picture 15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8" y="-24"/>
              <a:ext cx="168" cy="400"/>
            </a:xfrm>
            <a:prstGeom prst="rect">
              <a:avLst/>
            </a:prstGeom>
            <a:noFill/>
            <a:ln>
              <a:noFill/>
            </a:ln>
            <a:effectLst>
              <a:outerShdw blurRad="127000" dist="76199" dir="2700000" algn="ctr" rotWithShape="0">
                <a:schemeClr val="bg2">
                  <a:alpha val="42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D3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3"/>
          <p:cNvGrpSpPr>
            <a:grpSpLocks/>
          </p:cNvGrpSpPr>
          <p:nvPr/>
        </p:nvGrpSpPr>
        <p:grpSpPr bwMode="auto">
          <a:xfrm>
            <a:off x="2260600" y="431800"/>
            <a:ext cx="8483600" cy="1676400"/>
            <a:chOff x="0" y="0"/>
            <a:chExt cx="5344" cy="1056"/>
          </a:xfrm>
        </p:grpSpPr>
        <p:sp>
          <p:nvSpPr>
            <p:cNvPr id="21522" name="Rectangle 1"/>
            <p:cNvSpPr>
              <a:spLocks/>
            </p:cNvSpPr>
            <p:nvPr/>
          </p:nvSpPr>
          <p:spPr bwMode="auto">
            <a:xfrm>
              <a:off x="128" y="96"/>
              <a:ext cx="5088" cy="7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57799" bIns="0"/>
            <a:lstStyle>
              <a:lvl1pPr marL="57150"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1pPr>
              <a:lvl2pPr marL="37931725" indent="-37474525"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2pPr>
              <a:lvl3pPr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3pPr>
              <a:lvl4pPr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4pPr>
              <a:lvl5pPr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7B2D26"/>
                  </a:solidFill>
                  <a:latin typeface="Comic Sans MS Bold" panose="030F0902030302020204" pitchFamily="66" charset="0"/>
                  <a:sym typeface="Comic Sans MS Bold" panose="030F0902030302020204" pitchFamily="66" charset="0"/>
                </a:rPr>
                <a:t>Nine parameters were adjusted within experimental limits to fit experimental data.</a:t>
              </a:r>
            </a:p>
          </p:txBody>
        </p:sp>
        <p:pic>
          <p:nvPicPr>
            <p:cNvPr id="21523" name="Picture 2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344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4191000" y="5499100"/>
            <a:ext cx="4610100" cy="1536700"/>
            <a:chOff x="0" y="0"/>
            <a:chExt cx="2904" cy="968"/>
          </a:xfrm>
        </p:grpSpPr>
        <p:sp>
          <p:nvSpPr>
            <p:cNvPr id="21520" name="Rectangle 4"/>
            <p:cNvSpPr>
              <a:spLocks/>
            </p:cNvSpPr>
            <p:nvPr/>
          </p:nvSpPr>
          <p:spPr bwMode="auto">
            <a:xfrm>
              <a:off x="128" y="96"/>
              <a:ext cx="2648" cy="6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1pPr>
              <a:lvl2pPr marL="37931725" indent="-37474525"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2pPr>
              <a:lvl3pPr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3pPr>
              <a:lvl4pPr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4pPr>
              <a:lvl5pPr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7B2D26"/>
                  </a:solidFill>
                  <a:latin typeface="Comic Sans MS Bold" panose="030F0902030302020204" pitchFamily="66" charset="0"/>
                  <a:sym typeface="Comic Sans MS Bold" panose="030F0902030302020204" pitchFamily="66" charset="0"/>
                </a:rPr>
                <a:t>Plasma Membrane Ca</a:t>
              </a:r>
              <a:r>
                <a:rPr lang="en-US" altLang="en-US" sz="1800" baseline="32000">
                  <a:solidFill>
                    <a:srgbClr val="7B2D26"/>
                  </a:solidFill>
                  <a:latin typeface="Comic Sans MS Bold" panose="030F0902030302020204" pitchFamily="66" charset="0"/>
                  <a:sym typeface="Comic Sans MS Bold" panose="030F0902030302020204" pitchFamily="66" charset="0"/>
                </a:rPr>
                <a:t>2+</a:t>
              </a:r>
              <a:r>
                <a:rPr lang="en-US" altLang="en-US" sz="1800">
                  <a:solidFill>
                    <a:srgbClr val="7B2D26"/>
                  </a:solidFill>
                  <a:latin typeface="Comic Sans MS Bold" panose="030F0902030302020204" pitchFamily="66" charset="0"/>
                  <a:sym typeface="Comic Sans MS Bold" panose="030F0902030302020204" pitchFamily="66" charset="0"/>
                </a:rPr>
                <a:t> ATPase pumps</a:t>
              </a:r>
              <a:endParaRPr lang="en-US" altLang="en-US" sz="1800">
                <a:solidFill>
                  <a:srgbClr val="7B2D26"/>
                </a:solidFill>
              </a:endParaRPr>
            </a:p>
            <a:p>
              <a:pPr eaLnBrk="1" hangingPunct="1"/>
              <a:r>
                <a:rPr lang="en-US" altLang="en-US" sz="1800">
                  <a:solidFill>
                    <a:srgbClr val="7B2D26"/>
                  </a:solidFill>
                </a:rPr>
                <a:t>     density in spine  membrane</a:t>
              </a:r>
            </a:p>
            <a:p>
              <a:pPr eaLnBrk="1" hangingPunct="1"/>
              <a:r>
                <a:rPr lang="en-US" altLang="en-US" sz="1800">
                  <a:solidFill>
                    <a:srgbClr val="7B2D26"/>
                  </a:solidFill>
                </a:rPr>
                <a:t>     density in shaft membrane</a:t>
              </a:r>
            </a:p>
          </p:txBody>
        </p:sp>
        <p:pic>
          <p:nvPicPr>
            <p:cNvPr id="21521" name="Picture 5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904" cy="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4851400" y="6997700"/>
            <a:ext cx="3276600" cy="1536700"/>
            <a:chOff x="0" y="0"/>
            <a:chExt cx="2064" cy="968"/>
          </a:xfrm>
        </p:grpSpPr>
        <p:sp>
          <p:nvSpPr>
            <p:cNvPr id="21518" name="Rectangle 7"/>
            <p:cNvSpPr>
              <a:spLocks/>
            </p:cNvSpPr>
            <p:nvPr/>
          </p:nvSpPr>
          <p:spPr bwMode="auto">
            <a:xfrm>
              <a:off x="128" y="96"/>
              <a:ext cx="1814" cy="6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1pPr>
              <a:lvl2pPr marL="37931725" indent="-37474525"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2pPr>
              <a:lvl3pPr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3pPr>
              <a:lvl4pPr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4pPr>
              <a:lvl5pPr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7B2D26"/>
                  </a:solidFill>
                  <a:latin typeface="Comic Sans MS Bold" panose="030F0902030302020204" pitchFamily="66" charset="0"/>
                  <a:sym typeface="Comic Sans MS Bold" panose="030F0902030302020204" pitchFamily="66" charset="0"/>
                </a:rPr>
                <a:t>Na</a:t>
              </a:r>
              <a:r>
                <a:rPr lang="en-US" altLang="en-US" sz="1800" baseline="32000">
                  <a:solidFill>
                    <a:srgbClr val="7B2D26"/>
                  </a:solidFill>
                  <a:latin typeface="Comic Sans MS Bold" panose="030F0902030302020204" pitchFamily="66" charset="0"/>
                  <a:sym typeface="Comic Sans MS Bold" panose="030F0902030302020204" pitchFamily="66" charset="0"/>
                </a:rPr>
                <a:t>+</a:t>
              </a:r>
              <a:r>
                <a:rPr lang="en-US" altLang="en-US" sz="1800">
                  <a:solidFill>
                    <a:srgbClr val="7B2D26"/>
                  </a:solidFill>
                  <a:latin typeface="Comic Sans MS Bold" panose="030F0902030302020204" pitchFamily="66" charset="0"/>
                  <a:sym typeface="Comic Sans MS Bold" panose="030F0902030302020204" pitchFamily="66" charset="0"/>
                </a:rPr>
                <a:t>/Ca</a:t>
              </a:r>
              <a:r>
                <a:rPr lang="en-US" altLang="en-US" sz="1800" baseline="32000">
                  <a:solidFill>
                    <a:srgbClr val="7B2D26"/>
                  </a:solidFill>
                  <a:latin typeface="Comic Sans MS Bold" panose="030F0902030302020204" pitchFamily="66" charset="0"/>
                  <a:sym typeface="Comic Sans MS Bold" panose="030F0902030302020204" pitchFamily="66" charset="0"/>
                </a:rPr>
                <a:t>+</a:t>
              </a:r>
              <a:r>
                <a:rPr lang="en-US" altLang="en-US" sz="1800">
                  <a:solidFill>
                    <a:srgbClr val="7B2D26"/>
                  </a:solidFill>
                  <a:latin typeface="Comic Sans MS Bold" panose="030F0902030302020204" pitchFamily="66" charset="0"/>
                  <a:sym typeface="Comic Sans MS Bold" panose="030F0902030302020204" pitchFamily="66" charset="0"/>
                </a:rPr>
                <a:t> Exchangers</a:t>
              </a:r>
              <a:endParaRPr lang="en-US" altLang="en-US" sz="1800">
                <a:solidFill>
                  <a:srgbClr val="7B2D26"/>
                </a:solidFill>
              </a:endParaRPr>
            </a:p>
            <a:p>
              <a:pPr algn="r" eaLnBrk="1" hangingPunct="1"/>
              <a:r>
                <a:rPr lang="en-US" altLang="en-US" sz="1800">
                  <a:solidFill>
                    <a:srgbClr val="7B2D26"/>
                  </a:solidFill>
                </a:rPr>
                <a:t>density in spine membrane</a:t>
              </a:r>
            </a:p>
            <a:p>
              <a:pPr algn="r" eaLnBrk="1" hangingPunct="1"/>
              <a:r>
                <a:rPr lang="en-US" altLang="en-US" sz="1800">
                  <a:solidFill>
                    <a:srgbClr val="7B2D26"/>
                  </a:solidFill>
                </a:rPr>
                <a:t>density in shaft membrane</a:t>
              </a:r>
            </a:p>
          </p:txBody>
        </p:sp>
        <p:pic>
          <p:nvPicPr>
            <p:cNvPr id="21519" name="Picture 8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064" cy="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3238500" y="8483600"/>
            <a:ext cx="6515100" cy="901700"/>
            <a:chOff x="0" y="0"/>
            <a:chExt cx="4104" cy="568"/>
          </a:xfrm>
        </p:grpSpPr>
        <p:sp>
          <p:nvSpPr>
            <p:cNvPr id="21516" name="Rectangle 10"/>
            <p:cNvSpPr>
              <a:spLocks/>
            </p:cNvSpPr>
            <p:nvPr/>
          </p:nvSpPr>
          <p:spPr bwMode="auto">
            <a:xfrm>
              <a:off x="128" y="96"/>
              <a:ext cx="3848" cy="2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1pPr>
              <a:lvl2pPr marL="37931725" indent="-37474525"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2pPr>
              <a:lvl3pPr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3pPr>
              <a:lvl4pPr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4pPr>
              <a:lvl5pPr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7B2D26"/>
                  </a:solidFill>
                  <a:latin typeface="Comic Sans MS Bold" panose="030F0902030302020204" pitchFamily="66" charset="0"/>
                  <a:sym typeface="Comic Sans MS Bold" panose="030F0902030302020204" pitchFamily="66" charset="0"/>
                </a:rPr>
                <a:t>Ratio of Ca</a:t>
              </a:r>
              <a:r>
                <a:rPr lang="en-US" altLang="en-US" sz="1800" baseline="32000">
                  <a:solidFill>
                    <a:srgbClr val="7B2D26"/>
                  </a:solidFill>
                  <a:latin typeface="Comic Sans MS Bold" panose="030F0902030302020204" pitchFamily="66" charset="0"/>
                  <a:sym typeface="Comic Sans MS Bold" panose="030F0902030302020204" pitchFamily="66" charset="0"/>
                </a:rPr>
                <a:t>2+</a:t>
              </a:r>
              <a:r>
                <a:rPr lang="en-US" altLang="en-US" sz="1800">
                  <a:solidFill>
                    <a:srgbClr val="7B2D26"/>
                  </a:solidFill>
                  <a:latin typeface="Comic Sans MS Bold" panose="030F0902030302020204" pitchFamily="66" charset="0"/>
                  <a:sym typeface="Comic Sans MS Bold" panose="030F0902030302020204" pitchFamily="66" charset="0"/>
                </a:rPr>
                <a:t> ions pumped by PMCA’s and NCX’s: 1:1</a:t>
              </a:r>
            </a:p>
          </p:txBody>
        </p:sp>
        <p:pic>
          <p:nvPicPr>
            <p:cNvPr id="21517" name="Picture 11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104" cy="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4445000" y="2209800"/>
            <a:ext cx="4114800" cy="1536700"/>
            <a:chOff x="0" y="0"/>
            <a:chExt cx="2592" cy="968"/>
          </a:xfrm>
        </p:grpSpPr>
        <p:sp>
          <p:nvSpPr>
            <p:cNvPr id="21514" name="Rectangle 13"/>
            <p:cNvSpPr>
              <a:spLocks/>
            </p:cNvSpPr>
            <p:nvPr/>
          </p:nvSpPr>
          <p:spPr bwMode="auto">
            <a:xfrm>
              <a:off x="128" y="96"/>
              <a:ext cx="2339" cy="6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1pPr>
              <a:lvl2pPr marL="37931725" indent="-37474525"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2pPr>
              <a:lvl3pPr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3pPr>
              <a:lvl4pPr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4pPr>
              <a:lvl5pPr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7B2D26"/>
                  </a:solidFill>
                  <a:latin typeface="Comic Sans MS Bold" panose="030F0902030302020204" pitchFamily="66" charset="0"/>
                  <a:sym typeface="Comic Sans MS Bold" panose="030F0902030302020204" pitchFamily="66" charset="0"/>
                </a:rPr>
                <a:t>Voltage-dependent Ca</a:t>
              </a:r>
              <a:r>
                <a:rPr lang="en-US" altLang="en-US" sz="1800" baseline="32000">
                  <a:solidFill>
                    <a:srgbClr val="7B2D26"/>
                  </a:solidFill>
                  <a:latin typeface="Comic Sans MS Bold" panose="030F0902030302020204" pitchFamily="66" charset="0"/>
                  <a:sym typeface="Comic Sans MS Bold" panose="030F0902030302020204" pitchFamily="66" charset="0"/>
                </a:rPr>
                <a:t>2+</a:t>
              </a:r>
              <a:r>
                <a:rPr lang="en-US" altLang="en-US" sz="1800">
                  <a:solidFill>
                    <a:srgbClr val="7B2D26"/>
                  </a:solidFill>
                  <a:latin typeface="Comic Sans MS Bold" panose="030F0902030302020204" pitchFamily="66" charset="0"/>
                  <a:sym typeface="Comic Sans MS Bold" panose="030F0902030302020204" pitchFamily="66" charset="0"/>
                </a:rPr>
                <a:t> Channels</a:t>
              </a:r>
              <a:endParaRPr lang="en-US" altLang="en-US" sz="1800">
                <a:solidFill>
                  <a:srgbClr val="7B2D26"/>
                </a:solidFill>
              </a:endParaRPr>
            </a:p>
            <a:p>
              <a:pPr eaLnBrk="1" hangingPunct="1"/>
              <a:r>
                <a:rPr lang="en-US" altLang="en-US" sz="1800">
                  <a:solidFill>
                    <a:srgbClr val="7B2D26"/>
                  </a:solidFill>
                </a:rPr>
                <a:t>      density in spine membrane</a:t>
              </a:r>
            </a:p>
            <a:p>
              <a:pPr eaLnBrk="1" hangingPunct="1"/>
              <a:r>
                <a:rPr lang="en-US" altLang="en-US" sz="1800">
                  <a:solidFill>
                    <a:srgbClr val="7B2D26"/>
                  </a:solidFill>
                </a:rPr>
                <a:t>      density in shaft membrane</a:t>
              </a:r>
            </a:p>
          </p:txBody>
        </p:sp>
        <p:pic>
          <p:nvPicPr>
            <p:cNvPr id="21515" name="Picture 14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592" cy="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4584700" y="3695700"/>
            <a:ext cx="3835400" cy="1854200"/>
            <a:chOff x="0" y="0"/>
            <a:chExt cx="2416" cy="1168"/>
          </a:xfrm>
        </p:grpSpPr>
        <p:sp>
          <p:nvSpPr>
            <p:cNvPr id="21512" name="Rectangle 16"/>
            <p:cNvSpPr>
              <a:spLocks/>
            </p:cNvSpPr>
            <p:nvPr/>
          </p:nvSpPr>
          <p:spPr bwMode="auto">
            <a:xfrm>
              <a:off x="128" y="96"/>
              <a:ext cx="2160" cy="8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1pPr>
              <a:lvl2pPr marL="37931725" indent="-37474525"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2pPr>
              <a:lvl3pPr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3pPr>
              <a:lvl4pPr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4pPr>
              <a:lvl5pPr eaLnBrk="0" hangingPunct="0"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66"/>
                  </a:solidFill>
                  <a:latin typeface="Comic Sans MS" panose="030F0702030302020204" pitchFamily="66" charset="0"/>
                  <a:ea typeface="Kaiti SC Regular" charset="-122"/>
                  <a:sym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7B2D26"/>
                  </a:solidFill>
                  <a:latin typeface="Comic Sans MS Bold" panose="030F0902030302020204" pitchFamily="66" charset="0"/>
                  <a:sym typeface="Comic Sans MS Bold" panose="030F0902030302020204" pitchFamily="66" charset="0"/>
                </a:rPr>
                <a:t>Immobile Ca</a:t>
              </a:r>
              <a:r>
                <a:rPr lang="en-US" altLang="en-US" sz="1800" baseline="32000">
                  <a:solidFill>
                    <a:srgbClr val="7B2D26"/>
                  </a:solidFill>
                  <a:latin typeface="Comic Sans MS Bold" panose="030F0902030302020204" pitchFamily="66" charset="0"/>
                  <a:sym typeface="Comic Sans MS Bold" panose="030F0902030302020204" pitchFamily="66" charset="0"/>
                </a:rPr>
                <a:t>2+</a:t>
              </a:r>
              <a:r>
                <a:rPr lang="en-US" altLang="en-US" sz="1800">
                  <a:solidFill>
                    <a:srgbClr val="7B2D26"/>
                  </a:solidFill>
                  <a:latin typeface="Comic Sans MS Bold" panose="030F0902030302020204" pitchFamily="66" charset="0"/>
                  <a:sym typeface="Comic Sans MS Bold" panose="030F0902030302020204" pitchFamily="66" charset="0"/>
                </a:rPr>
                <a:t> Binding Proteins</a:t>
              </a:r>
              <a:endParaRPr lang="en-US" altLang="en-US" sz="1800">
                <a:solidFill>
                  <a:srgbClr val="7B2D26"/>
                </a:solidFill>
              </a:endParaRPr>
            </a:p>
            <a:p>
              <a:pPr eaLnBrk="1" hangingPunct="1"/>
              <a:r>
                <a:rPr lang="en-US" altLang="en-US" sz="1800">
                  <a:solidFill>
                    <a:srgbClr val="7B2D26"/>
                  </a:solidFill>
                </a:rPr>
                <a:t>     concentration in cytosol</a:t>
              </a:r>
            </a:p>
            <a:p>
              <a:pPr eaLnBrk="1" hangingPunct="1"/>
              <a:r>
                <a:rPr lang="en-US" altLang="en-US" sz="1800">
                  <a:solidFill>
                    <a:srgbClr val="7B2D26"/>
                  </a:solidFill>
                </a:rPr>
                <a:t>     k</a:t>
              </a:r>
              <a:r>
                <a:rPr lang="en-US" altLang="en-US" sz="1800" baseline="-6000">
                  <a:solidFill>
                    <a:srgbClr val="7B2D26"/>
                  </a:solidFill>
                </a:rPr>
                <a:t>on</a:t>
              </a:r>
              <a:endParaRPr lang="en-US" altLang="en-US" sz="1800">
                <a:solidFill>
                  <a:srgbClr val="7B2D26"/>
                </a:solidFill>
              </a:endParaRPr>
            </a:p>
            <a:p>
              <a:pPr eaLnBrk="1" hangingPunct="1"/>
              <a:r>
                <a:rPr lang="en-US" altLang="en-US" sz="1800">
                  <a:solidFill>
                    <a:srgbClr val="7B2D26"/>
                  </a:solidFill>
                </a:rPr>
                <a:t>     k</a:t>
              </a:r>
              <a:r>
                <a:rPr lang="en-US" altLang="en-US" sz="1800" baseline="-6000">
                  <a:solidFill>
                    <a:srgbClr val="7B2D26"/>
                  </a:solidFill>
                </a:rPr>
                <a:t>off</a:t>
              </a:r>
            </a:p>
          </p:txBody>
        </p:sp>
        <p:pic>
          <p:nvPicPr>
            <p:cNvPr id="21513" name="Picture 17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416" cy="1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alk.5.06">
  <a:themeElements>
    <a:clrScheme name="">
      <a:dk1>
        <a:srgbClr val="000066"/>
      </a:dk1>
      <a:lt1>
        <a:srgbClr val="E7E0CB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F1EDE2"/>
      </a:accent3>
      <a:accent4>
        <a:srgbClr val="000056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alk.5.06">
      <a:majorFont>
        <a:latin typeface="Times"/>
        <a:ea typeface="Songti SC Regular"/>
        <a:cs typeface="Songti SC Regular"/>
      </a:majorFont>
      <a:minorFont>
        <a:latin typeface="Times"/>
        <a:ea typeface="Songti SC Regular"/>
        <a:cs typeface="Songti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000066"/>
            </a:solidFill>
            <a:effectLst/>
            <a:latin typeface="Comic Sans MS" charset="0"/>
            <a:ea typeface="Kaiti SC Regular" charset="-122"/>
            <a:cs typeface="Kaiti SC Regular" charset="-122"/>
            <a:sym typeface="Comic Sans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000066"/>
            </a:solidFill>
            <a:effectLst/>
            <a:latin typeface="Comic Sans MS" charset="0"/>
            <a:ea typeface="Kaiti SC Regular" charset="-122"/>
            <a:cs typeface="Kaiti SC Regular" charset="-122"/>
            <a:sym typeface="Comic Sans MS" charset="0"/>
          </a:defRPr>
        </a:defPPr>
      </a:lstStyle>
    </a:lnDef>
  </a:objectDefaults>
  <a:extraClrSchemeLst>
    <a:extraClrScheme>
      <a:clrScheme name="Salk.5.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Pages>0</Pages>
  <Words>458</Words>
  <Characters>0</Characters>
  <Application>Microsoft Office PowerPoint</Application>
  <PresentationFormat>Custom</PresentationFormat>
  <Lines>0</Lines>
  <Paragraphs>82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Comic Sans MS</vt:lpstr>
      <vt:lpstr>Kaiti SC Regular</vt:lpstr>
      <vt:lpstr>Arial</vt:lpstr>
      <vt:lpstr>Times</vt:lpstr>
      <vt:lpstr>Songti SC Regular</vt:lpstr>
      <vt:lpstr>Calibri</vt:lpstr>
      <vt:lpstr>ヒラギノ角ゴ Pro W3</vt:lpstr>
      <vt:lpstr>Comic Sans MS Bold</vt:lpstr>
      <vt:lpstr>Avenir Book</vt:lpstr>
      <vt:lpstr>Avenir Black</vt:lpstr>
      <vt:lpstr>Tipo de letra del sistema Fina</vt:lpstr>
      <vt:lpstr>Zapf Dingbats</vt:lpstr>
      <vt:lpstr>Salk.5.06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Lum, Gengkon</dc:creator>
  <cp:keywords/>
  <dc:description/>
  <cp:lastModifiedBy>Lum, Gengkon</cp:lastModifiedBy>
  <cp:revision>2</cp:revision>
  <dcterms:modified xsi:type="dcterms:W3CDTF">2015-09-16T14:22:44Z</dcterms:modified>
</cp:coreProperties>
</file>