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7" r:id="rId3"/>
    <p:sldId id="283" r:id="rId4"/>
    <p:sldId id="273" r:id="rId5"/>
    <p:sldId id="274" r:id="rId6"/>
    <p:sldId id="285" r:id="rId7"/>
    <p:sldId id="288" r:id="rId8"/>
    <p:sldId id="284" r:id="rId9"/>
    <p:sldId id="289" r:id="rId10"/>
    <p:sldId id="290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600"/>
    <a:srgbClr val="F20000"/>
    <a:srgbClr val="FF9900"/>
    <a:srgbClr val="FF9933"/>
    <a:srgbClr val="000066"/>
    <a:srgbClr val="000099"/>
    <a:srgbClr val="CCFF66"/>
    <a:srgbClr val="8956E4"/>
    <a:srgbClr val="B9CDE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90290" autoAdjust="0"/>
  </p:normalViewPr>
  <p:slideViewPr>
    <p:cSldViewPr>
      <p:cViewPr>
        <p:scale>
          <a:sx n="80" d="100"/>
          <a:sy n="8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EC95A-61BD-4FD2-B085-73D2398CDDD8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413F3-9864-4168-BD3A-93CD72F59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13F3-9864-4168-BD3A-93CD72F59E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13F3-9864-4168-BD3A-93CD72F59E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13F3-9864-4168-BD3A-93CD72F59E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CD65-0575-4901-AC1B-748F37A974A4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5E27-8C3C-4DA9-BA27-C048CD51E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.cornell.edu/research/hweinstein/biography.html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www.niaid.nih.gov/labsandresources/labs/aboutlabs/lsb/computationalbiology/Pages/default.aspx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-s.ks.uiuc.edu/~kschulte/" TargetMode="External"/><Relationship Id="rId16" Type="http://schemas.openxmlformats.org/officeDocument/2006/relationships/hyperlink" Target="http://www.ece.iastate.edu/files/2012/08/Scott-Act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u.edu/bio/faculty/urban.html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hyperlink" Target="http://www.ee.uh.edu/faculty/roysam" TargetMode="External"/><Relationship Id="rId10" Type="http://schemas.openxmlformats.org/officeDocument/2006/relationships/hyperlink" Target="http://www.ccam.uchc.edu/people/loew/loew.html" TargetMode="External"/><Relationship Id="rId4" Type="http://schemas.openxmlformats.org/officeDocument/2006/relationships/hyperlink" Target="http://www.neurobio.pitt.edu/faculty/strick.htm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bme.virginia.edu/people/acton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mulation Example"/>
          <p:cNvPicPr>
            <a:picLocks noChangeAspect="1" noChangeArrowheads="1"/>
          </p:cNvPicPr>
          <p:nvPr/>
        </p:nvPicPr>
        <p:blipFill>
          <a:blip r:embed="rId3" cstate="print">
            <a:lum bright="51000" contrast="-42000"/>
          </a:blip>
          <a:srcRect l="201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685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Biomedical Technology Research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Resource (BTRC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371600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/>
              <a:t>High Performance Computing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/>
              <a:t>for </a:t>
            </a:r>
            <a:endParaRPr lang="en-US" sz="2400" i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Multiscale Modeling of Biological Systems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4800600" cy="2954655"/>
          </a:xfrm>
          <a:prstGeom prst="rect">
            <a:avLst/>
          </a:prstGeom>
          <a:solidFill>
            <a:srgbClr val="8956E4">
              <a:alpha val="30196"/>
            </a:srgbClr>
          </a:solidFill>
        </p:spPr>
        <p:txBody>
          <a:bodyPr wrap="square" rtlCol="0">
            <a:spAutoFit/>
          </a:bodyPr>
          <a:lstStyle/>
          <a:p>
            <a:endParaRPr lang="en-US" sz="24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biological theme:</a:t>
            </a:r>
          </a:p>
          <a:p>
            <a:pPr algn="ctr"/>
            <a:endParaRPr lang="en-US" sz="2800" b="1" dirty="0" smtClean="0"/>
          </a:p>
          <a:p>
            <a:pPr>
              <a:buBlip>
                <a:blip r:embed="rId4"/>
              </a:buBlip>
            </a:pPr>
            <a:r>
              <a:rPr lang="en-US" sz="2400" b="1" dirty="0" smtClean="0"/>
              <a:t>  Spatial organization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/>
              <a:t>  Temporal evolution </a:t>
            </a:r>
          </a:p>
          <a:p>
            <a:pPr algn="ctr"/>
            <a:endParaRPr lang="en-US" sz="1400" b="1" dirty="0" smtClean="0"/>
          </a:p>
          <a:p>
            <a:r>
              <a:rPr lang="en-US" sz="2400" b="1" dirty="0" smtClean="0"/>
              <a:t>of (</a:t>
            </a:r>
            <a:r>
              <a:rPr lang="en-US" sz="2400" b="1" dirty="0" err="1" smtClean="0"/>
              <a:t>neuro</a:t>
            </a:r>
            <a:r>
              <a:rPr lang="en-US" sz="2400" b="1" dirty="0" smtClean="0"/>
              <a:t>)signaling systems/events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9468" name="Picture 12" descr="http://www.pittsburghurbanmedia.com/clientfiles/image/u%20of%20pi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200" y="4724400"/>
            <a:ext cx="2844800" cy="2133600"/>
          </a:xfrm>
          <a:prstGeom prst="rect">
            <a:avLst/>
          </a:prstGeom>
          <a:noFill/>
        </p:spPr>
      </p:pic>
      <p:pic>
        <p:nvPicPr>
          <p:cNvPr id="19461" name="Picture 5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1" y="5791200"/>
            <a:ext cx="1503485" cy="1028700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276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hoto-tour-3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724400"/>
            <a:ext cx="1572075" cy="10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ttp://www.cs.cmu.edu/image_archive/newbuilding2010/photos/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3885" y="5181600"/>
            <a:ext cx="2440115" cy="1625727"/>
          </a:xfrm>
          <a:prstGeom prst="rect">
            <a:avLst/>
          </a:prstGeom>
          <a:noFill/>
        </p:spPr>
      </p:pic>
      <p:pic>
        <p:nvPicPr>
          <p:cNvPr id="19464" name="Picture 8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</p:spPr>
      </p:pic>
      <p:pic>
        <p:nvPicPr>
          <p:cNvPr id="19466" name="Picture 10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</p:spPr>
      </p:pic>
      <p:pic>
        <p:nvPicPr>
          <p:cNvPr id="17" name="Picture 16" descr="http://sphotos.xx.fbcdn.net/hphotos-snc6/180649_10150392194830182_2367994_n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26213" y="4114800"/>
            <a:ext cx="24177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48600" y="350520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632013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5334000"/>
            <a:ext cx="7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8096" y="41910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by numbers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64 NCBI-listed  papers </a:t>
            </a:r>
            <a:r>
              <a:rPr lang="en-US" dirty="0" smtClean="0"/>
              <a:t>published in 2013-2015, which acknowledged the </a:t>
            </a:r>
            <a:r>
              <a:rPr lang="en-US" dirty="0" err="1" smtClean="0"/>
              <a:t>MMBioS</a:t>
            </a:r>
            <a:r>
              <a:rPr lang="en-US" dirty="0" smtClean="0"/>
              <a:t> BTRR (</a:t>
            </a:r>
            <a:r>
              <a:rPr lang="en-US" sz="3200" dirty="0" smtClean="0"/>
              <a:t>+ 4 accepted, in press).</a:t>
            </a:r>
            <a:endParaRPr lang="en-US" dirty="0" smtClean="0"/>
          </a:p>
          <a:p>
            <a:pPr fontAlgn="t">
              <a:buBlip>
                <a:blip r:embed="rId2"/>
              </a:buBlip>
            </a:pPr>
            <a:r>
              <a:rPr lang="en-US" dirty="0" err="1" smtClean="0"/>
              <a:t>ProDy</a:t>
            </a:r>
            <a:r>
              <a:rPr lang="en-US" dirty="0" smtClean="0"/>
              <a:t> software downloaded ~</a:t>
            </a:r>
            <a:r>
              <a:rPr lang="en-US" b="1" dirty="0" smtClean="0"/>
              <a:t> 86,334 </a:t>
            </a:r>
            <a:r>
              <a:rPr lang="en-US" dirty="0" smtClean="0"/>
              <a:t>times, and </a:t>
            </a:r>
            <a:r>
              <a:rPr lang="en-US" dirty="0" err="1" smtClean="0"/>
              <a:t>MCell</a:t>
            </a:r>
            <a:r>
              <a:rPr lang="en-US" dirty="0" smtClean="0"/>
              <a:t>/Cell Blender/Cell Organizer </a:t>
            </a:r>
            <a:r>
              <a:rPr lang="en-US" b="1" dirty="0" smtClean="0"/>
              <a:t>more than 10,000 </a:t>
            </a:r>
            <a:r>
              <a:rPr lang="en-US" dirty="0" smtClean="0"/>
              <a:t>times,  in May 2014 - May 2015</a:t>
            </a:r>
          </a:p>
          <a:p>
            <a:pPr fontAlgn="t">
              <a:buBlip>
                <a:blip r:embed="rId2"/>
              </a:buBlip>
            </a:pPr>
            <a:r>
              <a:rPr lang="en-US" b="1" smtClean="0"/>
              <a:t>22 </a:t>
            </a:r>
            <a:r>
              <a:rPr lang="en-US" b="1" dirty="0" smtClean="0"/>
              <a:t>active subprojects </a:t>
            </a:r>
            <a:r>
              <a:rPr lang="en-US" dirty="0" smtClean="0"/>
              <a:t>(5 DBP + 17 C&amp;SP)</a:t>
            </a:r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32222" t="27556" b="10222"/>
          <a:stretch>
            <a:fillRect/>
          </a:stretch>
        </p:blipFill>
        <p:spPr bwMode="auto">
          <a:xfrm>
            <a:off x="-154963" y="11430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 rot="20364439">
            <a:off x="-335552" y="1842018"/>
            <a:ext cx="5935377" cy="3394838"/>
          </a:xfrm>
          <a:prstGeom prst="ellipse">
            <a:avLst/>
          </a:prstGeom>
          <a:solidFill>
            <a:srgbClr val="FFFF99">
              <a:alpha val="20000"/>
            </a:srgbClr>
          </a:solidFill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2922631">
            <a:off x="4852594" y="1329846"/>
            <a:ext cx="5183663" cy="3023188"/>
          </a:xfrm>
          <a:prstGeom prst="ellipse">
            <a:avLst/>
          </a:prstGeom>
          <a:solidFill>
            <a:srgbClr val="FFFF99">
              <a:alpha val="20000"/>
            </a:srgb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353630">
            <a:off x="8729826" y="2662972"/>
            <a:ext cx="389001" cy="45111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623250">
            <a:off x="6174001" y="1627164"/>
            <a:ext cx="355507" cy="43546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2219980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Carnegie Mellon U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 rot="2353630">
            <a:off x="1373125" y="4497257"/>
            <a:ext cx="354008" cy="45858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3837" y="3276600"/>
            <a:ext cx="210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of Pittsburgh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121920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9" grpId="0"/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200900" y="4648200"/>
            <a:ext cx="28956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Advisory Board Members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schul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00200"/>
            <a:ext cx="876300" cy="955167"/>
          </a:xfrm>
          <a:prstGeom prst="rect">
            <a:avLst/>
          </a:prstGeom>
          <a:noFill/>
        </p:spPr>
      </p:pic>
      <p:pic>
        <p:nvPicPr>
          <p:cNvPr id="7" name="Picture 7" descr="stric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953000"/>
            <a:ext cx="952500" cy="1019175"/>
          </a:xfrm>
          <a:prstGeom prst="rect">
            <a:avLst/>
          </a:prstGeom>
          <a:noFill/>
        </p:spPr>
      </p:pic>
      <p:pic>
        <p:nvPicPr>
          <p:cNvPr id="8" name="Picture 8" descr="urba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953000"/>
            <a:ext cx="952500" cy="1047750"/>
          </a:xfrm>
          <a:prstGeom prst="rect">
            <a:avLst/>
          </a:prstGeom>
          <a:noFill/>
        </p:spPr>
      </p:pic>
      <p:pic>
        <p:nvPicPr>
          <p:cNvPr id="9" name="Picture 9" descr="weinstei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1259775"/>
            <a:ext cx="1180346" cy="1192149"/>
          </a:xfrm>
          <a:prstGeom prst="rect">
            <a:avLst/>
          </a:prstGeom>
          <a:noFill/>
        </p:spPr>
      </p:pic>
      <p:pic>
        <p:nvPicPr>
          <p:cNvPr id="11" name="Picture 3" descr="loe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8500" y="3124200"/>
            <a:ext cx="952500" cy="914400"/>
          </a:xfrm>
          <a:prstGeom prst="rect">
            <a:avLst/>
          </a:prstGeom>
          <a:noFill/>
        </p:spPr>
      </p:pic>
      <p:pic>
        <p:nvPicPr>
          <p:cNvPr id="13" name="Picture 5" descr="Meier-Schellersheim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3942609"/>
            <a:ext cx="1182130" cy="131216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057400" y="5261759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  <a:hlinkClick r:id="rId14"/>
              </a:rPr>
              <a:t>Scott Acton, PhD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Professor, Charles L. Brown Electrical and Computer Engineering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Department, and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of Biomedical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Engineering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Director, Virginia Image and Video Analysis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University of Virginia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4017496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latin typeface="Arial" pitchFamily="34" charset="0"/>
                <a:cs typeface="Arial" pitchFamily="34" charset="0"/>
                <a:hlinkClick r:id="rId12"/>
              </a:rPr>
              <a:t>Martin Meier-Schellersheim, PhD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Chief, Computational Biology Section, Laboratory of Systems Biology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National Institute of Allergy and Infectious Diseases, NIH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823359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  <a:hlinkClick r:id="rId15"/>
              </a:rPr>
              <a:t>Badrinath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hlinkClick r:id="rId15"/>
              </a:rPr>
              <a:t> "Badri" Roysam, PhD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Professor and Chair of Electrical and Computer Engineering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Houston,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7975" y="131922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  <a:hlinkClick r:id="rId8"/>
              </a:rPr>
              <a:t>Harel Weinstein,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  <a:hlinkClick r:id="rId8"/>
              </a:rPr>
              <a:t>DSc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Maxwell M. Upson Professor of Physiology and Biophysics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Chair, Dept 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Physiology and Biophysics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Director, Institute for Computational Biomedicine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Weill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Cornell Medical College of Cornell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Tri-Institutional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Professor:WCMC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Rockefeller,MSKCC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1800" y="2590800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  <a:hlinkClick r:id="rId2"/>
              </a:rPr>
              <a:t>Klaus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  <a:hlinkClick r:id="rId2"/>
              </a:rPr>
              <a:t>Schulten,PhD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Uof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Illinois at Urbana-Champaign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614446"/>
            <a:ext cx="9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Ex-officio</a:t>
            </a:r>
            <a:endParaRPr lang="en-US" sz="1600" i="1" dirty="0"/>
          </a:p>
        </p:txBody>
      </p:sp>
      <p:sp>
        <p:nvSpPr>
          <p:cNvPr id="21" name="Rectangle 20"/>
          <p:cNvSpPr/>
          <p:nvPr/>
        </p:nvSpPr>
        <p:spPr>
          <a:xfrm>
            <a:off x="6300850" y="6081454"/>
            <a:ext cx="16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  <a:hlinkClick r:id="rId4"/>
              </a:rPr>
              <a:t>Peter Strick, PhD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Distinguished Professor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Chair of Neurobiology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U of Pittsburgh, SOM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608895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  <a:hlinkClick r:id="rId6"/>
              </a:rPr>
              <a:t>Nathan Urban, PhD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Prof of Neurobiology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CNBC Co-Director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Pitt, SOM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34200" y="4079175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  <a:hlinkClick r:id="rId10"/>
              </a:rPr>
              <a:t>Les Loew, PhD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U of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Connecticut Health Center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ece.iastate.edu/files/2012/08/Scott-Acton-300x296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l="5882"/>
          <a:stretch>
            <a:fillRect/>
          </a:stretch>
        </p:blipFill>
        <p:spPr bwMode="auto">
          <a:xfrm>
            <a:off x="838200" y="5332941"/>
            <a:ext cx="1219200" cy="1277409"/>
          </a:xfrm>
          <a:prstGeom prst="rect">
            <a:avLst/>
          </a:prstGeom>
          <a:noFill/>
        </p:spPr>
      </p:pic>
      <p:pic>
        <p:nvPicPr>
          <p:cNvPr id="30723" name="Picture 3" descr="Roysam"/>
          <p:cNvPicPr>
            <a:picLocks noChangeAspect="1" noChangeArrowheads="1"/>
          </p:cNvPicPr>
          <p:nvPr/>
        </p:nvPicPr>
        <p:blipFill>
          <a:blip r:embed="rId18" cstate="print"/>
          <a:srcRect b="9333"/>
          <a:stretch>
            <a:fillRect/>
          </a:stretch>
        </p:blipFill>
        <p:spPr bwMode="auto">
          <a:xfrm>
            <a:off x="838200" y="2514600"/>
            <a:ext cx="1210235" cy="13716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81000" y="711519"/>
            <a:ext cx="8458200" cy="2336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BTRC Administration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flipH="1">
            <a:off x="5791200" y="2667000"/>
            <a:ext cx="533400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Line 6"/>
          <p:cNvSpPr>
            <a:spLocks noChangeShapeType="1"/>
          </p:cNvSpPr>
          <p:nvPr/>
        </p:nvSpPr>
        <p:spPr bwMode="auto">
          <a:xfrm flipH="1">
            <a:off x="7086600" y="1549719"/>
            <a:ext cx="0" cy="60960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Line 6"/>
          <p:cNvSpPr>
            <a:spLocks noChangeShapeType="1"/>
          </p:cNvSpPr>
          <p:nvPr/>
        </p:nvSpPr>
        <p:spPr bwMode="auto">
          <a:xfrm>
            <a:off x="1828800" y="17021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Text Box 62"/>
          <p:cNvSpPr txBox="1">
            <a:spLocks noChangeArrowheads="1"/>
          </p:cNvSpPr>
          <p:nvPr/>
        </p:nvSpPr>
        <p:spPr bwMode="auto">
          <a:xfrm>
            <a:off x="914400" y="1905000"/>
            <a:ext cx="1295400" cy="46166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PSC System Administration</a:t>
            </a:r>
          </a:p>
        </p:txBody>
      </p:sp>
      <p:cxnSp>
        <p:nvCxnSpPr>
          <p:cNvPr id="170" name="Elbow Connector 169"/>
          <p:cNvCxnSpPr/>
          <p:nvPr/>
        </p:nvCxnSpPr>
        <p:spPr>
          <a:xfrm rot="16200000" flipV="1">
            <a:off x="5486825" y="1764419"/>
            <a:ext cx="561201" cy="22860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Line 6"/>
          <p:cNvSpPr>
            <a:spLocks noChangeShapeType="1"/>
          </p:cNvSpPr>
          <p:nvPr/>
        </p:nvSpPr>
        <p:spPr bwMode="auto">
          <a:xfrm>
            <a:off x="4343400" y="18545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1" name="Elbow Connector 90"/>
          <p:cNvCxnSpPr/>
          <p:nvPr/>
        </p:nvCxnSpPr>
        <p:spPr>
          <a:xfrm rot="16200000" flipV="1">
            <a:off x="2182807" y="1931994"/>
            <a:ext cx="815989" cy="457201"/>
          </a:xfrm>
          <a:prstGeom prst="bentConnector3">
            <a:avLst>
              <a:gd name="adj1" fmla="val 289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6335110" y="2117279"/>
            <a:ext cx="2133600" cy="69762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Pitt DCSB  Financial Administration</a:t>
            </a: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en-US" sz="1200" i="1" dirty="0" smtClean="0"/>
              <a:t>(Marcia Schwab)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248400" y="1252369"/>
            <a:ext cx="1981200" cy="66172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dirty="0" smtClean="0"/>
              <a:t>Salk Leadership </a:t>
            </a:r>
            <a:endParaRPr lang="en-US" sz="1400" b="1" dirty="0" smtClean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i="1" dirty="0" smtClean="0"/>
              <a:t>(Terry </a:t>
            </a:r>
            <a:r>
              <a:rPr lang="en-US" sz="1600" b="1" i="1" dirty="0" err="1" smtClean="0"/>
              <a:t>Sejnowski</a:t>
            </a:r>
            <a:r>
              <a:rPr lang="en-US" sz="1600" b="1" i="1" dirty="0" smtClean="0"/>
              <a:t>)</a:t>
            </a:r>
          </a:p>
        </p:txBody>
      </p:sp>
      <p:cxnSp>
        <p:nvCxnSpPr>
          <p:cNvPr id="116" name="Elbow Connector 115"/>
          <p:cNvCxnSpPr/>
          <p:nvPr/>
        </p:nvCxnSpPr>
        <p:spPr>
          <a:xfrm>
            <a:off x="5867400" y="2159319"/>
            <a:ext cx="457200" cy="279081"/>
          </a:xfrm>
          <a:prstGeom prst="bentConnector3">
            <a:avLst>
              <a:gd name="adj1" fmla="val 33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Elbow Connector 90"/>
          <p:cNvCxnSpPr/>
          <p:nvPr/>
        </p:nvCxnSpPr>
        <p:spPr>
          <a:xfrm rot="10800000" flipV="1">
            <a:off x="5791200" y="1835484"/>
            <a:ext cx="457200" cy="330710"/>
          </a:xfrm>
          <a:prstGeom prst="bentConnector3">
            <a:avLst>
              <a:gd name="adj1" fmla="val 30451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Line 6"/>
          <p:cNvSpPr>
            <a:spLocks noChangeShapeType="1"/>
          </p:cNvSpPr>
          <p:nvPr/>
        </p:nvSpPr>
        <p:spPr bwMode="auto">
          <a:xfrm flipH="1">
            <a:off x="2514600" y="1600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3276600" y="1362369"/>
            <a:ext cx="24384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CMU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(Robert Murphy)</a:t>
            </a:r>
            <a:endParaRPr lang="en-US" sz="1400" i="1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38200" y="1198575"/>
            <a:ext cx="19812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PSC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(Ralph </a:t>
            </a:r>
            <a:r>
              <a:rPr lang="en-US" sz="1600" b="1" i="1" dirty="0" err="1" smtClean="0"/>
              <a:t>Roskies</a:t>
            </a:r>
            <a:r>
              <a:rPr lang="en-US" sz="1600" b="1" i="1" dirty="0" smtClean="0"/>
              <a:t>)</a:t>
            </a:r>
            <a:endParaRPr lang="en-US" sz="1400" i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19400" y="2165375"/>
            <a:ext cx="2971799" cy="707886"/>
          </a:xfrm>
          <a:prstGeom prst="rect">
            <a:avLst/>
          </a:prstGeom>
          <a:solidFill>
            <a:srgbClr val="F2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Pitt) 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Ivet Bahar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72" r="15385"/>
          <a:stretch>
            <a:fillRect/>
          </a:stretch>
        </p:blipFill>
        <p:spPr bwMode="auto">
          <a:xfrm>
            <a:off x="685800" y="3267950"/>
            <a:ext cx="609600" cy="71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24000" y="3374824"/>
            <a:ext cx="7391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Ivet Bahar, PhD: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John K.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Vries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Chair and Founder of the Dept of Computational &amp; Systems Biology (CSB), School of Medicine (SOM), U of Pittsburgh (Pitt);  co-Founder (with R.F. Murphy) of the Joint PhD Program between Pitt and CMU; Associate Director of the University of Pittsburgh Drug Discovery Institute (UPDDI)</a:t>
            </a:r>
          </a:p>
          <a:p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Terry J.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Sejnowski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PhD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Francis Crick Professor and Director of the Computational Neurobiology Laboratory at the Salk Institute for Biological Sciences (Salk), Distinguished Professor at UCSD Dept of Neurobiology/ Neurosciences; an investigator with the Howard Hughes Institute and a member of the NAS. 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 descr="http://www.cmu.edu/bio/faculty/images/murph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47" b="20353"/>
          <a:stretch/>
        </p:blipFill>
        <p:spPr bwMode="auto">
          <a:xfrm>
            <a:off x="660400" y="4791949"/>
            <a:ext cx="635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salk.edu/img/facheader/sejnows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12" b="9000"/>
          <a:stretch/>
        </p:blipFill>
        <p:spPr bwMode="auto">
          <a:xfrm>
            <a:off x="666730" y="4058650"/>
            <a:ext cx="640546" cy="70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24000" y="4734549"/>
            <a:ext cx="7391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Robert F. Murphy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PhD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Ray and Stephanie Lane Professor and Head of Computational Biology at Carnegie Mellon University; Professor of Biological Sciences, Bioengineering and Machine Learning; co-founder of Joint PhD Program in Comp Bio between Pitt and CMU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Ralph Roskies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PhD: Co-Founder (with M. Levine, CMU) and Scientific Director of the Pittsburgh Supercomputing Center (PSC); Professor of Physics, School of Arts &amp; Sciences, Pitt; PI of the P41 National Resource for Biomedical Supercomputing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(NRBSC)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between 1990 and 2005; Appointed to National Library of Medicine (NIH) Board of Regents in 2011.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http://www.psc.edu/images/ralph_solo.png"/>
          <p:cNvPicPr>
            <a:picLocks noChangeAspect="1" noChangeArrowheads="1"/>
          </p:cNvPicPr>
          <p:nvPr/>
        </p:nvPicPr>
        <p:blipFill>
          <a:blip r:embed="rId5" cstate="print"/>
          <a:srcRect l="7692" r="7692" b="9294"/>
          <a:stretch>
            <a:fillRect/>
          </a:stretch>
        </p:blipFill>
        <p:spPr bwMode="auto">
          <a:xfrm>
            <a:off x="633350" y="5626925"/>
            <a:ext cx="709246" cy="8382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81000" y="711519"/>
            <a:ext cx="8458200" cy="2336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BTRC Administration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flipH="1">
            <a:off x="5791200" y="2667000"/>
            <a:ext cx="5334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Line 6"/>
          <p:cNvSpPr>
            <a:spLocks noChangeShapeType="1"/>
          </p:cNvSpPr>
          <p:nvPr/>
        </p:nvSpPr>
        <p:spPr bwMode="auto">
          <a:xfrm flipH="1">
            <a:off x="7086600" y="1549719"/>
            <a:ext cx="0" cy="60960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Line 6"/>
          <p:cNvSpPr>
            <a:spLocks noChangeShapeType="1"/>
          </p:cNvSpPr>
          <p:nvPr/>
        </p:nvSpPr>
        <p:spPr bwMode="auto">
          <a:xfrm>
            <a:off x="1828800" y="17021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Text Box 62"/>
          <p:cNvSpPr txBox="1">
            <a:spLocks noChangeArrowheads="1"/>
          </p:cNvSpPr>
          <p:nvPr/>
        </p:nvSpPr>
        <p:spPr bwMode="auto">
          <a:xfrm>
            <a:off x="914400" y="1905000"/>
            <a:ext cx="1295400" cy="46166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PSC System Administration</a:t>
            </a:r>
          </a:p>
        </p:txBody>
      </p:sp>
      <p:cxnSp>
        <p:nvCxnSpPr>
          <p:cNvPr id="170" name="Elbow Connector 169"/>
          <p:cNvCxnSpPr/>
          <p:nvPr/>
        </p:nvCxnSpPr>
        <p:spPr>
          <a:xfrm rot="16200000" flipV="1">
            <a:off x="5486825" y="1764419"/>
            <a:ext cx="561201" cy="22860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Line 6"/>
          <p:cNvSpPr>
            <a:spLocks noChangeShapeType="1"/>
          </p:cNvSpPr>
          <p:nvPr/>
        </p:nvSpPr>
        <p:spPr bwMode="auto">
          <a:xfrm>
            <a:off x="4343400" y="18545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1" name="Elbow Connector 90"/>
          <p:cNvCxnSpPr/>
          <p:nvPr/>
        </p:nvCxnSpPr>
        <p:spPr>
          <a:xfrm rot="16200000" flipV="1">
            <a:off x="2182807" y="1931994"/>
            <a:ext cx="815989" cy="457201"/>
          </a:xfrm>
          <a:prstGeom prst="bentConnector3">
            <a:avLst>
              <a:gd name="adj1" fmla="val 289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6335110" y="2117279"/>
            <a:ext cx="2133600" cy="69762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Pitt DCSB  Financial Administration</a:t>
            </a: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en-US" sz="1200" i="1" dirty="0" smtClean="0"/>
              <a:t>(Marcia Schwab)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248400" y="1252369"/>
            <a:ext cx="1981200" cy="66172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dirty="0" smtClean="0"/>
              <a:t>Salk Leadership </a:t>
            </a:r>
            <a:endParaRPr lang="en-US" sz="1400" b="1" dirty="0" smtClean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i="1" dirty="0" smtClean="0"/>
              <a:t>(Terry </a:t>
            </a:r>
            <a:r>
              <a:rPr lang="en-US" sz="1600" b="1" i="1" dirty="0" err="1" smtClean="0"/>
              <a:t>Sejnowski</a:t>
            </a:r>
            <a:r>
              <a:rPr lang="en-US" sz="1600" b="1" i="1" dirty="0" smtClean="0"/>
              <a:t>)</a:t>
            </a:r>
          </a:p>
        </p:txBody>
      </p:sp>
      <p:cxnSp>
        <p:nvCxnSpPr>
          <p:cNvPr id="116" name="Elbow Connector 115"/>
          <p:cNvCxnSpPr/>
          <p:nvPr/>
        </p:nvCxnSpPr>
        <p:spPr>
          <a:xfrm>
            <a:off x="5867400" y="2159319"/>
            <a:ext cx="457200" cy="279081"/>
          </a:xfrm>
          <a:prstGeom prst="bentConnector3">
            <a:avLst>
              <a:gd name="adj1" fmla="val 33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Elbow Connector 90"/>
          <p:cNvCxnSpPr/>
          <p:nvPr/>
        </p:nvCxnSpPr>
        <p:spPr>
          <a:xfrm rot="10800000" flipV="1">
            <a:off x="5791200" y="1835484"/>
            <a:ext cx="457200" cy="330710"/>
          </a:xfrm>
          <a:prstGeom prst="bentConnector3">
            <a:avLst>
              <a:gd name="adj1" fmla="val 30451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Line 6"/>
          <p:cNvSpPr>
            <a:spLocks noChangeShapeType="1"/>
          </p:cNvSpPr>
          <p:nvPr/>
        </p:nvSpPr>
        <p:spPr bwMode="auto">
          <a:xfrm flipH="1">
            <a:off x="2514600" y="1600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3276600" y="1362369"/>
            <a:ext cx="24384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CMU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(Robert Murphy)</a:t>
            </a:r>
            <a:endParaRPr lang="en-US" sz="1400" i="1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38200" y="1198575"/>
            <a:ext cx="19812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PSC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(Ralph </a:t>
            </a:r>
            <a:r>
              <a:rPr lang="en-US" sz="1600" b="1" i="1" dirty="0" err="1" smtClean="0"/>
              <a:t>Roskies</a:t>
            </a:r>
            <a:r>
              <a:rPr lang="en-US" sz="1600" b="1" i="1" dirty="0" smtClean="0"/>
              <a:t>)</a:t>
            </a:r>
            <a:endParaRPr lang="en-US" sz="1400" i="1" dirty="0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585340" y="2819400"/>
            <a:ext cx="2133600" cy="646331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Executive Committee (EC)</a:t>
            </a:r>
            <a:endParaRPr lang="en-US" sz="1600" b="1" dirty="0" smtClean="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845075" y="4034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7056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27432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09800" y="4346424"/>
            <a:ext cx="1981200" cy="63094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TR&amp;D2</a:t>
            </a:r>
          </a:p>
          <a:p>
            <a:pPr algn="ctr">
              <a:spcBef>
                <a:spcPts val="0"/>
              </a:spcBef>
            </a:pPr>
            <a:endParaRPr lang="en-US" sz="300" b="1" dirty="0" smtClean="0"/>
          </a:p>
          <a:p>
            <a:pPr algn="ctr">
              <a:spcBef>
                <a:spcPts val="0"/>
              </a:spcBef>
            </a:pPr>
            <a:r>
              <a:rPr lang="en-US" sz="1600" b="1" i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err="1" smtClean="0">
                <a:solidFill>
                  <a:srgbClr val="0000CC"/>
                </a:solidFill>
              </a:rPr>
              <a:t>Faeder</a:t>
            </a:r>
            <a:r>
              <a:rPr lang="en-US" sz="1600" b="1" i="1" dirty="0" smtClean="0">
                <a:solidFill>
                  <a:srgbClr val="0000CC"/>
                </a:solidFill>
              </a:rPr>
              <a:t> &amp;</a:t>
            </a:r>
            <a:r>
              <a:rPr lang="en-US" sz="1100" b="1" i="1" dirty="0" smtClean="0">
                <a:solidFill>
                  <a:srgbClr val="0000CC"/>
                </a:solidFill>
              </a:rPr>
              <a:t> </a:t>
            </a:r>
            <a:r>
              <a:rPr lang="en-US" sz="1600" b="1" i="1" dirty="0" err="1" smtClean="0">
                <a:solidFill>
                  <a:srgbClr val="0000CC"/>
                </a:solidFill>
              </a:rPr>
              <a:t>Sejnowski</a:t>
            </a:r>
            <a:r>
              <a:rPr lang="en-US" sz="1600" b="1" i="1" dirty="0" smtClean="0">
                <a:solidFill>
                  <a:srgbClr val="0000CC"/>
                </a:solidFill>
              </a:rPr>
              <a:t>)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200" y="4398975"/>
            <a:ext cx="18288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TR&amp;D1</a:t>
            </a:r>
            <a:endParaRPr lang="en-US" sz="1400" b="1" dirty="0" smtClean="0"/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Bahar Zuckerman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1054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38200" y="4041625"/>
            <a:ext cx="7924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8763000" y="4034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828800" y="4422625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172200" y="4339550"/>
            <a:ext cx="1163625" cy="62324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Training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Dittrich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543800" y="4346425"/>
            <a:ext cx="1600200" cy="62324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Dissemination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Dittrich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39000" y="4457575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16820" y="2385850"/>
            <a:ext cx="0" cy="16764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648200" y="4339550"/>
            <a:ext cx="1295400" cy="67710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TR&amp;D3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Murphy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  <a:endParaRPr lang="en-US" sz="200" b="1" dirty="0" smtClean="0">
              <a:solidFill>
                <a:srgbClr val="0000CC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00" b="1" dirty="0" smtClean="0">
              <a:solidFill>
                <a:srgbClr val="0000CC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819400" y="2165375"/>
            <a:ext cx="2971799" cy="707886"/>
          </a:xfrm>
          <a:prstGeom prst="rect">
            <a:avLst/>
          </a:prstGeom>
          <a:solidFill>
            <a:srgbClr val="F2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Pitt) 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Ivet Bahar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Left-Up Arrow 39"/>
          <p:cNvSpPr/>
          <p:nvPr/>
        </p:nvSpPr>
        <p:spPr>
          <a:xfrm>
            <a:off x="2743200" y="2819974"/>
            <a:ext cx="914400" cy="698975"/>
          </a:xfrm>
          <a:prstGeom prst="leftUpArrow">
            <a:avLst>
              <a:gd name="adj1" fmla="val 15012"/>
              <a:gd name="adj2" fmla="val 19744"/>
              <a:gd name="adj3" fmla="val 280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7086600" y="5246884"/>
            <a:ext cx="2057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Markus Dittrich, PhD: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Senior Scientist at the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PSC;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knowledge on both molecular (MD) and cellular (</a:t>
            </a:r>
            <a:r>
              <a:rPr lang="en-US" sz="105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MCell</a:t>
            </a:r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simulations; </a:t>
            </a:r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eader of he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Natl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Res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Biomed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Supercomp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(NRBSC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at the PSC;  Director of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PSC Edu</a:t>
            </a:r>
            <a:r>
              <a:rPr lang="en-US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cational 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activities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7" descr="Markus’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56113"/>
            <a:ext cx="990600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4191000" y="5286391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James R.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Faeder, PhD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Assoc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Professor at the CSB, expert in rule-based modeling of biochemical networks and signal transduction events, co-developer of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cell mode ling software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BioNetGen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9" descr="http://www.csb.pitt.edu/Faculty/Faeder/Images/Jim_Scotl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46" t="8000" r="21454" b="36846"/>
          <a:stretch>
            <a:fillRect/>
          </a:stretch>
        </p:blipFill>
        <p:spPr bwMode="auto">
          <a:xfrm>
            <a:off x="2971800" y="5352419"/>
            <a:ext cx="1219200" cy="12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csb.pitt.edu/cms/uploads/feusers/14_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45" r="7768"/>
          <a:stretch>
            <a:fillRect/>
          </a:stretch>
        </p:blipFill>
        <p:spPr bwMode="auto">
          <a:xfrm>
            <a:off x="116775" y="5315538"/>
            <a:ext cx="1169159" cy="1237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324100" y="5222175"/>
            <a:ext cx="1524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Dan M. Zuckerman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PhD,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Assoc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Prof at Comp &amp; Sys Biol Dept (CSB),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Pitt,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Director of CMU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/ Pitt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Joint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PhD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Program in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Comput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Biology; expert in molecular modeling &amp; simulations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4174175" y="4419600"/>
            <a:ext cx="533400" cy="302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047352" y="3352800"/>
            <a:ext cx="3096648" cy="1828800"/>
            <a:chOff x="-2487048" y="1752600"/>
            <a:chExt cx="3096648" cy="1828800"/>
          </a:xfrm>
        </p:grpSpPr>
        <p:sp>
          <p:nvSpPr>
            <p:cNvPr id="56" name="Rectangle 55"/>
            <p:cNvSpPr/>
            <p:nvPr/>
          </p:nvSpPr>
          <p:spPr>
            <a:xfrm>
              <a:off x="-2438400" y="1752600"/>
              <a:ext cx="30480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 descr="Carl Kingsford"/>
            <p:cNvPicPr>
              <a:picLocks noChangeAspect="1" noChangeArrowheads="1"/>
            </p:cNvPicPr>
            <p:nvPr/>
          </p:nvPicPr>
          <p:blipFill>
            <a:blip r:embed="rId6" cstate="print"/>
            <a:srcRect b="14894"/>
            <a:stretch>
              <a:fillRect/>
            </a:stretch>
          </p:blipFill>
          <p:spPr bwMode="auto">
            <a:xfrm>
              <a:off x="-2487048" y="2028700"/>
              <a:ext cx="974923" cy="1247900"/>
            </a:xfrm>
            <a:prstGeom prst="rect">
              <a:avLst/>
            </a:prstGeom>
            <a:noFill/>
          </p:spPr>
        </p:pic>
        <p:sp>
          <p:nvSpPr>
            <p:cNvPr id="58" name="Rectangle 1"/>
            <p:cNvSpPr>
              <a:spLocks noChangeArrowheads="1"/>
            </p:cNvSpPr>
            <p:nvPr/>
          </p:nvSpPr>
          <p:spPr bwMode="auto">
            <a:xfrm>
              <a:off x="-1371600" y="1962835"/>
              <a:ext cx="18288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Carl Kingsford,</a:t>
              </a:r>
              <a:r>
                <a:rPr kumimoji="0" lang="en-US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PhD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5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Associate Prof, Dept</a:t>
              </a:r>
              <a:r>
                <a:rPr kumimoji="0" lang="en-US" sz="105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n-US" sz="105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of Computational</a:t>
              </a:r>
              <a:r>
                <a:rPr kumimoji="0" lang="en-US" sz="105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Biology;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Carnegie Mellon 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U; specialized in </a:t>
              </a:r>
              <a:r>
                <a:rPr kumimoji="0" lang="en-US" sz="105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chromatin structure and assembly, and protein interaction networks.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81000" y="711519"/>
            <a:ext cx="8458200" cy="2336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BTRC Administration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flipH="1">
            <a:off x="5791200" y="2667000"/>
            <a:ext cx="5334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Line 6"/>
          <p:cNvSpPr>
            <a:spLocks noChangeShapeType="1"/>
          </p:cNvSpPr>
          <p:nvPr/>
        </p:nvSpPr>
        <p:spPr bwMode="auto">
          <a:xfrm flipH="1">
            <a:off x="7086600" y="1549719"/>
            <a:ext cx="0" cy="60960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Line 6"/>
          <p:cNvSpPr>
            <a:spLocks noChangeShapeType="1"/>
          </p:cNvSpPr>
          <p:nvPr/>
        </p:nvSpPr>
        <p:spPr bwMode="auto">
          <a:xfrm>
            <a:off x="1828800" y="17021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Text Box 62"/>
          <p:cNvSpPr txBox="1">
            <a:spLocks noChangeArrowheads="1"/>
          </p:cNvSpPr>
          <p:nvPr/>
        </p:nvSpPr>
        <p:spPr bwMode="auto">
          <a:xfrm>
            <a:off x="914400" y="1905000"/>
            <a:ext cx="1295400" cy="46166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PSC System Administration</a:t>
            </a:r>
          </a:p>
        </p:txBody>
      </p:sp>
      <p:cxnSp>
        <p:nvCxnSpPr>
          <p:cNvPr id="170" name="Elbow Connector 169"/>
          <p:cNvCxnSpPr/>
          <p:nvPr/>
        </p:nvCxnSpPr>
        <p:spPr>
          <a:xfrm rot="16200000" flipV="1">
            <a:off x="5486825" y="1764419"/>
            <a:ext cx="561201" cy="22860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Line 6"/>
          <p:cNvSpPr>
            <a:spLocks noChangeShapeType="1"/>
          </p:cNvSpPr>
          <p:nvPr/>
        </p:nvSpPr>
        <p:spPr bwMode="auto">
          <a:xfrm>
            <a:off x="4343400" y="18545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1" name="Elbow Connector 90"/>
          <p:cNvCxnSpPr/>
          <p:nvPr/>
        </p:nvCxnSpPr>
        <p:spPr>
          <a:xfrm rot="16200000" flipV="1">
            <a:off x="2182807" y="1931994"/>
            <a:ext cx="815989" cy="457201"/>
          </a:xfrm>
          <a:prstGeom prst="bentConnector3">
            <a:avLst>
              <a:gd name="adj1" fmla="val 289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6335110" y="2117279"/>
            <a:ext cx="2133600" cy="69762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Pitt DCSB  Financial Administration</a:t>
            </a: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en-US" sz="1200" i="1" dirty="0" smtClean="0"/>
              <a:t>(Marcia Schwab)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248400" y="1252369"/>
            <a:ext cx="1981200" cy="66172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dirty="0" smtClean="0"/>
              <a:t>Salk Leadership </a:t>
            </a:r>
            <a:endParaRPr lang="en-US" sz="1400" b="1" dirty="0" smtClean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i="1" dirty="0" smtClean="0"/>
              <a:t>(Terry </a:t>
            </a:r>
            <a:r>
              <a:rPr lang="en-US" sz="1600" b="1" i="1" dirty="0" err="1" smtClean="0"/>
              <a:t>Sejnowski</a:t>
            </a:r>
            <a:r>
              <a:rPr lang="en-US" sz="1600" b="1" i="1" dirty="0" smtClean="0"/>
              <a:t>)</a:t>
            </a:r>
          </a:p>
        </p:txBody>
      </p:sp>
      <p:cxnSp>
        <p:nvCxnSpPr>
          <p:cNvPr id="116" name="Elbow Connector 115"/>
          <p:cNvCxnSpPr/>
          <p:nvPr/>
        </p:nvCxnSpPr>
        <p:spPr>
          <a:xfrm>
            <a:off x="5867400" y="2159319"/>
            <a:ext cx="457200" cy="279081"/>
          </a:xfrm>
          <a:prstGeom prst="bentConnector3">
            <a:avLst>
              <a:gd name="adj1" fmla="val 33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Elbow Connector 90"/>
          <p:cNvCxnSpPr/>
          <p:nvPr/>
        </p:nvCxnSpPr>
        <p:spPr>
          <a:xfrm rot="10800000" flipV="1">
            <a:off x="5791200" y="1835484"/>
            <a:ext cx="457200" cy="330710"/>
          </a:xfrm>
          <a:prstGeom prst="bentConnector3">
            <a:avLst>
              <a:gd name="adj1" fmla="val 30451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Line 6"/>
          <p:cNvSpPr>
            <a:spLocks noChangeShapeType="1"/>
          </p:cNvSpPr>
          <p:nvPr/>
        </p:nvSpPr>
        <p:spPr bwMode="auto">
          <a:xfrm flipH="1">
            <a:off x="2514600" y="1600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3276600" y="1362369"/>
            <a:ext cx="24384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CMU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(Robert Murphy)</a:t>
            </a:r>
            <a:endParaRPr lang="en-US" sz="1400" i="1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38200" y="1198575"/>
            <a:ext cx="19812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PSC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(Ralph </a:t>
            </a:r>
            <a:r>
              <a:rPr lang="en-US" sz="1600" b="1" i="1" dirty="0" err="1" smtClean="0"/>
              <a:t>Roskies</a:t>
            </a:r>
            <a:r>
              <a:rPr lang="en-US" sz="1600" b="1" i="1" dirty="0" smtClean="0"/>
              <a:t>)</a:t>
            </a:r>
            <a:endParaRPr lang="en-US" sz="1400" i="1" dirty="0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585340" y="2819400"/>
            <a:ext cx="2133600" cy="646331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Executive Committee (EC)</a:t>
            </a:r>
            <a:endParaRPr lang="en-US" sz="1600" b="1" dirty="0" smtClean="0"/>
          </a:p>
        </p:txBody>
      </p:sp>
      <p:sp>
        <p:nvSpPr>
          <p:cNvPr id="22" name="Left-Right Arrow 21"/>
          <p:cNvSpPr/>
          <p:nvPr/>
        </p:nvSpPr>
        <p:spPr>
          <a:xfrm rot="16200000">
            <a:off x="2296313" y="1229513"/>
            <a:ext cx="1524000" cy="284174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845075" y="4034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7056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27432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33600" y="4346424"/>
            <a:ext cx="1981200" cy="63094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TR&amp;D2</a:t>
            </a:r>
          </a:p>
          <a:p>
            <a:pPr algn="ctr">
              <a:spcBef>
                <a:spcPts val="0"/>
              </a:spcBef>
            </a:pPr>
            <a:endParaRPr lang="en-US" sz="300" b="1" dirty="0" smtClean="0"/>
          </a:p>
          <a:p>
            <a:pPr algn="ctr">
              <a:spcBef>
                <a:spcPts val="0"/>
              </a:spcBef>
            </a:pPr>
            <a:r>
              <a:rPr lang="en-US" sz="1600" b="1" i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err="1" smtClean="0">
                <a:solidFill>
                  <a:srgbClr val="0000CC"/>
                </a:solidFill>
              </a:rPr>
              <a:t>Faeder</a:t>
            </a:r>
            <a:r>
              <a:rPr lang="en-US" sz="1600" b="1" i="1" dirty="0" smtClean="0">
                <a:solidFill>
                  <a:srgbClr val="0000CC"/>
                </a:solidFill>
              </a:rPr>
              <a:t> &amp;</a:t>
            </a:r>
            <a:r>
              <a:rPr lang="en-US" sz="1100" b="1" i="1" dirty="0" smtClean="0">
                <a:solidFill>
                  <a:srgbClr val="0000CC"/>
                </a:solidFill>
              </a:rPr>
              <a:t> </a:t>
            </a:r>
            <a:r>
              <a:rPr lang="en-US" sz="1600" b="1" i="1" dirty="0" err="1" smtClean="0">
                <a:solidFill>
                  <a:srgbClr val="0000CC"/>
                </a:solidFill>
              </a:rPr>
              <a:t>Sejnowski</a:t>
            </a:r>
            <a:r>
              <a:rPr lang="en-US" sz="1600" b="1" i="1" dirty="0" smtClean="0">
                <a:solidFill>
                  <a:srgbClr val="0000CC"/>
                </a:solidFill>
              </a:rPr>
              <a:t>)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200" y="4398975"/>
            <a:ext cx="16764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TR&amp;D1</a:t>
            </a:r>
            <a:endParaRPr lang="en-US" sz="1400" b="1" dirty="0" smtClean="0"/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Bahar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1054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38200" y="4041625"/>
            <a:ext cx="7924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8763000" y="4034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752600" y="4422625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114800" y="4419600"/>
            <a:ext cx="533400" cy="302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172200" y="4339550"/>
            <a:ext cx="1163625" cy="62324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Training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Dittrich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543800" y="4346425"/>
            <a:ext cx="1600200" cy="62324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Dissemination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Dittrich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39000" y="4457575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16820" y="2385850"/>
            <a:ext cx="0" cy="16764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669400" y="4339550"/>
            <a:ext cx="1295400" cy="67710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TR&amp;D3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Murphy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  <a:endParaRPr lang="en-US" sz="200" b="1" dirty="0" smtClean="0">
              <a:solidFill>
                <a:srgbClr val="0000CC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00" b="1" dirty="0" smtClean="0">
              <a:solidFill>
                <a:srgbClr val="0000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97440" y="5129660"/>
            <a:ext cx="1098770" cy="89014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DBP1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Amara &amp; Torres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28800" y="6172201"/>
            <a:ext cx="1104985" cy="685799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DBP3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Sorkin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81400" y="5410200"/>
            <a:ext cx="11430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DBP2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Kennedy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19600" y="6140850"/>
            <a:ext cx="118504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DBP4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Wuelfing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48400" y="6096000"/>
            <a:ext cx="9906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DBP5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Reid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47" name="Shape 46"/>
          <p:cNvCxnSpPr/>
          <p:nvPr/>
        </p:nvCxnSpPr>
        <p:spPr>
          <a:xfrm>
            <a:off x="1731975" y="4676275"/>
            <a:ext cx="342900" cy="443176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hape 125"/>
          <p:cNvCxnSpPr/>
          <p:nvPr/>
        </p:nvCxnSpPr>
        <p:spPr>
          <a:xfrm rot="16200000" flipH="1">
            <a:off x="3962400" y="4803625"/>
            <a:ext cx="762000" cy="457200"/>
          </a:xfrm>
          <a:prstGeom prst="bentConnector3">
            <a:avLst>
              <a:gd name="adj1" fmla="val 376"/>
            </a:avLst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hape 130"/>
          <p:cNvCxnSpPr/>
          <p:nvPr/>
        </p:nvCxnSpPr>
        <p:spPr>
          <a:xfrm rot="16200000" flipH="1">
            <a:off x="5600701" y="4991100"/>
            <a:ext cx="1143001" cy="1066801"/>
          </a:xfrm>
          <a:prstGeom prst="bentConnector3">
            <a:avLst>
              <a:gd name="adj1" fmla="val 50000"/>
            </a:avLst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endCxn id="40" idx="1"/>
          </p:cNvCxnSpPr>
          <p:nvPr/>
        </p:nvCxnSpPr>
        <p:spPr>
          <a:xfrm rot="16200000" flipH="1">
            <a:off x="727627" y="5413928"/>
            <a:ext cx="1633876" cy="568470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113"/>
          <p:cNvCxnSpPr/>
          <p:nvPr/>
        </p:nvCxnSpPr>
        <p:spPr>
          <a:xfrm rot="5400000" flipH="1" flipV="1">
            <a:off x="4460961" y="5368839"/>
            <a:ext cx="1187849" cy="356170"/>
          </a:xfrm>
          <a:prstGeom prst="bentConnector3">
            <a:avLst>
              <a:gd name="adj1" fmla="val 50000"/>
            </a:avLst>
          </a:prstGeom>
          <a:ln>
            <a:solidFill>
              <a:srgbClr val="99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113"/>
          <p:cNvCxnSpPr/>
          <p:nvPr/>
        </p:nvCxnSpPr>
        <p:spPr>
          <a:xfrm flipV="1">
            <a:off x="2971800" y="4953000"/>
            <a:ext cx="186690" cy="1371600"/>
          </a:xfrm>
          <a:prstGeom prst="bentConnector2">
            <a:avLst/>
          </a:prstGeom>
          <a:ln>
            <a:solidFill>
              <a:srgbClr val="99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2133600" y="187350"/>
            <a:ext cx="4419600" cy="400110"/>
          </a:xfrm>
          <a:prstGeom prst="rect">
            <a:avLst/>
          </a:prstGeom>
          <a:solidFill>
            <a:srgbClr val="7575D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Advisory Board (EAB)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2819400" y="2165375"/>
            <a:ext cx="2971799" cy="707886"/>
          </a:xfrm>
          <a:prstGeom prst="rect">
            <a:avLst/>
          </a:prstGeom>
          <a:solidFill>
            <a:srgbClr val="F2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Pitt) 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Ivet Bahar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eft-Up Arrow 60"/>
          <p:cNvSpPr/>
          <p:nvPr/>
        </p:nvSpPr>
        <p:spPr>
          <a:xfrm>
            <a:off x="2743200" y="2819974"/>
            <a:ext cx="914400" cy="698975"/>
          </a:xfrm>
          <a:prstGeom prst="leftUpArrow">
            <a:avLst>
              <a:gd name="adj1" fmla="val 15012"/>
              <a:gd name="adj2" fmla="val 19744"/>
              <a:gd name="adj3" fmla="val 280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1405945" y="3679985"/>
            <a:ext cx="1104985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DBP2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Kennedy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31540" y="3836200"/>
            <a:ext cx="10668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DBP4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Wuelfing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156500" y="3870575"/>
            <a:ext cx="9906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DBP5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Reid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1000" y="711519"/>
            <a:ext cx="8458200" cy="2336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BTRC Administration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flipH="1">
            <a:off x="5791200" y="2667000"/>
            <a:ext cx="5334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Line 6"/>
          <p:cNvSpPr>
            <a:spLocks noChangeShapeType="1"/>
          </p:cNvSpPr>
          <p:nvPr/>
        </p:nvSpPr>
        <p:spPr bwMode="auto">
          <a:xfrm flipH="1">
            <a:off x="7086600" y="1549719"/>
            <a:ext cx="0" cy="60960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Line 6"/>
          <p:cNvSpPr>
            <a:spLocks noChangeShapeType="1"/>
          </p:cNvSpPr>
          <p:nvPr/>
        </p:nvSpPr>
        <p:spPr bwMode="auto">
          <a:xfrm>
            <a:off x="1828800" y="17021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Text Box 62"/>
          <p:cNvSpPr txBox="1">
            <a:spLocks noChangeArrowheads="1"/>
          </p:cNvSpPr>
          <p:nvPr/>
        </p:nvSpPr>
        <p:spPr bwMode="auto">
          <a:xfrm>
            <a:off x="914400" y="1905000"/>
            <a:ext cx="1295400" cy="46166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PSC System Administration</a:t>
            </a:r>
          </a:p>
        </p:txBody>
      </p:sp>
      <p:cxnSp>
        <p:nvCxnSpPr>
          <p:cNvPr id="170" name="Elbow Connector 169"/>
          <p:cNvCxnSpPr/>
          <p:nvPr/>
        </p:nvCxnSpPr>
        <p:spPr>
          <a:xfrm rot="16200000" flipV="1">
            <a:off x="5486825" y="1764419"/>
            <a:ext cx="561201" cy="22860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Line 6"/>
          <p:cNvSpPr>
            <a:spLocks noChangeShapeType="1"/>
          </p:cNvSpPr>
          <p:nvPr/>
        </p:nvSpPr>
        <p:spPr bwMode="auto">
          <a:xfrm>
            <a:off x="4343400" y="18545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1" name="Elbow Connector 90"/>
          <p:cNvCxnSpPr/>
          <p:nvPr/>
        </p:nvCxnSpPr>
        <p:spPr>
          <a:xfrm rot="16200000" flipV="1">
            <a:off x="2182807" y="1931994"/>
            <a:ext cx="815989" cy="457201"/>
          </a:xfrm>
          <a:prstGeom prst="bentConnector3">
            <a:avLst>
              <a:gd name="adj1" fmla="val 289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6335110" y="2117279"/>
            <a:ext cx="2133600" cy="69762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Pitt DCSB  Financial Administration</a:t>
            </a: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en-US" sz="1200" i="1" dirty="0" smtClean="0"/>
              <a:t>(Marcia Schwab)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248400" y="1252369"/>
            <a:ext cx="1981200" cy="66172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dirty="0" smtClean="0"/>
              <a:t>Salk Leadership </a:t>
            </a:r>
            <a:endParaRPr lang="en-US" sz="1400" b="1" dirty="0" smtClean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i="1" dirty="0" smtClean="0"/>
              <a:t>(Terry </a:t>
            </a:r>
            <a:r>
              <a:rPr lang="en-US" sz="1600" b="1" i="1" dirty="0" err="1" smtClean="0"/>
              <a:t>Sejnowski</a:t>
            </a:r>
            <a:r>
              <a:rPr lang="en-US" sz="1600" b="1" i="1" dirty="0" smtClean="0"/>
              <a:t>)</a:t>
            </a:r>
          </a:p>
        </p:txBody>
      </p:sp>
      <p:cxnSp>
        <p:nvCxnSpPr>
          <p:cNvPr id="116" name="Elbow Connector 115"/>
          <p:cNvCxnSpPr/>
          <p:nvPr/>
        </p:nvCxnSpPr>
        <p:spPr>
          <a:xfrm>
            <a:off x="5867400" y="2159319"/>
            <a:ext cx="457200" cy="279081"/>
          </a:xfrm>
          <a:prstGeom prst="bentConnector3">
            <a:avLst>
              <a:gd name="adj1" fmla="val 33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Elbow Connector 90"/>
          <p:cNvCxnSpPr/>
          <p:nvPr/>
        </p:nvCxnSpPr>
        <p:spPr>
          <a:xfrm rot="10800000" flipV="1">
            <a:off x="5791200" y="1835484"/>
            <a:ext cx="457200" cy="330710"/>
          </a:xfrm>
          <a:prstGeom prst="bentConnector3">
            <a:avLst>
              <a:gd name="adj1" fmla="val 30451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Line 6"/>
          <p:cNvSpPr>
            <a:spLocks noChangeShapeType="1"/>
          </p:cNvSpPr>
          <p:nvPr/>
        </p:nvSpPr>
        <p:spPr bwMode="auto">
          <a:xfrm flipH="1">
            <a:off x="2514600" y="1600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3276600" y="1362369"/>
            <a:ext cx="24384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CMU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(Robert Murphy)</a:t>
            </a:r>
            <a:endParaRPr lang="en-US" sz="1400" i="1" dirty="0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38200" y="1198575"/>
            <a:ext cx="19812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PSC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(Ralph </a:t>
            </a:r>
            <a:r>
              <a:rPr lang="en-US" sz="1600" b="1" i="1" dirty="0" err="1" smtClean="0"/>
              <a:t>Roskies</a:t>
            </a:r>
            <a:r>
              <a:rPr lang="en-US" sz="1600" b="1" i="1" dirty="0" smtClean="0"/>
              <a:t>)</a:t>
            </a:r>
            <a:endParaRPr lang="en-US" sz="1400" i="1" dirty="0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585340" y="2819400"/>
            <a:ext cx="2133600" cy="646331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Executive Committee (EC)</a:t>
            </a:r>
            <a:endParaRPr lang="en-US" sz="1600" b="1" dirty="0" smtClean="0"/>
          </a:p>
        </p:txBody>
      </p:sp>
      <p:sp>
        <p:nvSpPr>
          <p:cNvPr id="22" name="Left-Right Arrow 21"/>
          <p:cNvSpPr/>
          <p:nvPr/>
        </p:nvSpPr>
        <p:spPr>
          <a:xfrm rot="16200000">
            <a:off x="2296313" y="1229513"/>
            <a:ext cx="1524000" cy="284174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845075" y="4034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7056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27432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33600" y="4346424"/>
            <a:ext cx="1981200" cy="63094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TR&amp;D2</a:t>
            </a:r>
          </a:p>
          <a:p>
            <a:pPr algn="ctr">
              <a:spcBef>
                <a:spcPts val="0"/>
              </a:spcBef>
            </a:pPr>
            <a:endParaRPr lang="en-US" sz="300" b="1" dirty="0" smtClean="0"/>
          </a:p>
          <a:p>
            <a:pPr algn="ctr">
              <a:spcBef>
                <a:spcPts val="0"/>
              </a:spcBef>
            </a:pPr>
            <a:r>
              <a:rPr lang="en-US" sz="1600" b="1" i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err="1" smtClean="0">
                <a:solidFill>
                  <a:srgbClr val="0000CC"/>
                </a:solidFill>
              </a:rPr>
              <a:t>Faeder</a:t>
            </a:r>
            <a:r>
              <a:rPr lang="en-US" sz="1600" b="1" i="1" dirty="0" smtClean="0">
                <a:solidFill>
                  <a:srgbClr val="0000CC"/>
                </a:solidFill>
              </a:rPr>
              <a:t> &amp;</a:t>
            </a:r>
            <a:r>
              <a:rPr lang="en-US" sz="1100" b="1" i="1" dirty="0" smtClean="0">
                <a:solidFill>
                  <a:srgbClr val="0000CC"/>
                </a:solidFill>
              </a:rPr>
              <a:t> </a:t>
            </a:r>
            <a:r>
              <a:rPr lang="en-US" sz="1600" b="1" i="1" dirty="0" err="1" smtClean="0">
                <a:solidFill>
                  <a:srgbClr val="0000CC"/>
                </a:solidFill>
              </a:rPr>
              <a:t>Sejnowski</a:t>
            </a:r>
            <a:r>
              <a:rPr lang="en-US" sz="1600" b="1" i="1" dirty="0" smtClean="0">
                <a:solidFill>
                  <a:srgbClr val="0000CC"/>
                </a:solidFill>
              </a:rPr>
              <a:t>)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200" y="4398975"/>
            <a:ext cx="16764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TR&amp;D1</a:t>
            </a:r>
            <a:endParaRPr lang="en-US" sz="1400" b="1" dirty="0" smtClean="0"/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Bahar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105400" y="40416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38200" y="4041625"/>
            <a:ext cx="7924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8763000" y="4034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752600" y="4422625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114800" y="4419600"/>
            <a:ext cx="533400" cy="302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172200" y="4339550"/>
            <a:ext cx="1163625" cy="62324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Training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Dittrich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39000" y="4457575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16820" y="2385850"/>
            <a:ext cx="0" cy="16764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669400" y="4339550"/>
            <a:ext cx="1295400" cy="67710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TR&amp;D3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(</a:t>
            </a:r>
            <a:r>
              <a:rPr lang="en-US" sz="1600" b="1" i="1" dirty="0" smtClean="0">
                <a:solidFill>
                  <a:srgbClr val="0000CC"/>
                </a:solidFill>
              </a:rPr>
              <a:t>Murphy</a:t>
            </a:r>
            <a:r>
              <a:rPr lang="en-US" sz="1600" b="1" dirty="0" smtClean="0">
                <a:solidFill>
                  <a:srgbClr val="0000CC"/>
                </a:solidFill>
              </a:rPr>
              <a:t>)</a:t>
            </a:r>
            <a:endParaRPr lang="en-US" sz="200" b="1" dirty="0" smtClean="0">
              <a:solidFill>
                <a:srgbClr val="0000CC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00" b="1" dirty="0" smtClean="0">
              <a:solidFill>
                <a:srgbClr val="0000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97440" y="5129660"/>
            <a:ext cx="1098770" cy="89014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DBP1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Amara &amp; Torres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28800" y="6172201"/>
            <a:ext cx="1104985" cy="685799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DBP3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Sorkin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81400" y="5410200"/>
            <a:ext cx="11430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DBP2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Kennedy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19600" y="6140850"/>
            <a:ext cx="118504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DBP4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Wuelfing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48400" y="6096000"/>
            <a:ext cx="9906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DBP5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Reid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47" name="Shape 46"/>
          <p:cNvCxnSpPr/>
          <p:nvPr/>
        </p:nvCxnSpPr>
        <p:spPr>
          <a:xfrm>
            <a:off x="1731975" y="4676275"/>
            <a:ext cx="342900" cy="443176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hape 125"/>
          <p:cNvCxnSpPr/>
          <p:nvPr/>
        </p:nvCxnSpPr>
        <p:spPr>
          <a:xfrm rot="16200000" flipH="1">
            <a:off x="3962400" y="4803625"/>
            <a:ext cx="762000" cy="457200"/>
          </a:xfrm>
          <a:prstGeom prst="bentConnector3">
            <a:avLst>
              <a:gd name="adj1" fmla="val 376"/>
            </a:avLst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hape 130"/>
          <p:cNvCxnSpPr/>
          <p:nvPr/>
        </p:nvCxnSpPr>
        <p:spPr>
          <a:xfrm rot="16200000" flipH="1">
            <a:off x="5600701" y="4991100"/>
            <a:ext cx="1143001" cy="1066801"/>
          </a:xfrm>
          <a:prstGeom prst="bentConnector3">
            <a:avLst>
              <a:gd name="adj1" fmla="val 50000"/>
            </a:avLst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endCxn id="40" idx="1"/>
          </p:cNvCxnSpPr>
          <p:nvPr/>
        </p:nvCxnSpPr>
        <p:spPr>
          <a:xfrm rot="16200000" flipH="1">
            <a:off x="727627" y="5413928"/>
            <a:ext cx="1633876" cy="568470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113"/>
          <p:cNvCxnSpPr/>
          <p:nvPr/>
        </p:nvCxnSpPr>
        <p:spPr>
          <a:xfrm rot="5400000" flipH="1" flipV="1">
            <a:off x="4460961" y="5368839"/>
            <a:ext cx="1187849" cy="356170"/>
          </a:xfrm>
          <a:prstGeom prst="bentConnector3">
            <a:avLst>
              <a:gd name="adj1" fmla="val 50000"/>
            </a:avLst>
          </a:prstGeom>
          <a:ln>
            <a:solidFill>
              <a:srgbClr val="99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113"/>
          <p:cNvCxnSpPr/>
          <p:nvPr/>
        </p:nvCxnSpPr>
        <p:spPr>
          <a:xfrm flipV="1">
            <a:off x="2971800" y="4953000"/>
            <a:ext cx="186690" cy="1371600"/>
          </a:xfrm>
          <a:prstGeom prst="bentConnector2">
            <a:avLst/>
          </a:prstGeom>
          <a:ln>
            <a:solidFill>
              <a:srgbClr val="99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2133600" y="187350"/>
            <a:ext cx="4419600" cy="400110"/>
          </a:xfrm>
          <a:prstGeom prst="rect">
            <a:avLst/>
          </a:prstGeom>
          <a:solidFill>
            <a:srgbClr val="7575D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Advisory Board (EAB)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2819400" y="2165375"/>
            <a:ext cx="2971799" cy="707886"/>
          </a:xfrm>
          <a:prstGeom prst="rect">
            <a:avLst/>
          </a:prstGeom>
          <a:solidFill>
            <a:srgbClr val="F2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Pitt) 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Ivet Bahar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eft-Up Arrow 60"/>
          <p:cNvSpPr/>
          <p:nvPr/>
        </p:nvSpPr>
        <p:spPr>
          <a:xfrm>
            <a:off x="2743200" y="2819974"/>
            <a:ext cx="914400" cy="698975"/>
          </a:xfrm>
          <a:prstGeom prst="leftUpArrow">
            <a:avLst>
              <a:gd name="adj1" fmla="val 15012"/>
              <a:gd name="adj2" fmla="val 19744"/>
              <a:gd name="adj3" fmla="val 280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1250" y="3657600"/>
            <a:ext cx="8991600" cy="3200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99900" y="5843134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Susan G. Amara, PhD</a:t>
            </a: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Scientific Director, National Institute of Mental Health, NIH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5" descr="http://www.neurobio.pitt.edu/images/am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00" y="4700134"/>
            <a:ext cx="1287518" cy="10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http://www.its.caltech.edu/~mbklab/images/Kenne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1" b="31818"/>
          <a:stretch>
            <a:fillRect/>
          </a:stretch>
        </p:blipFill>
        <p:spPr bwMode="auto">
          <a:xfrm>
            <a:off x="2057400" y="4700134"/>
            <a:ext cx="1219200" cy="10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828800" y="5843134"/>
            <a:ext cx="1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Mary B. Kennedy, PhD</a:t>
            </a: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The Allen and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Lenabelle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Davis Professor of Biology,</a:t>
            </a: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Caltech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0" t="6659" r="8438" b="8167"/>
          <a:stretch/>
        </p:blipFill>
        <p:spPr bwMode="auto">
          <a:xfrm>
            <a:off x="3878199" y="4664509"/>
            <a:ext cx="1151001" cy="11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628900" y="5859959"/>
            <a:ext cx="1933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Alexander (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Sasha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) Sorkin,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PhD,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and Richard Beatty Mellon Chair, Dept of Cell Biology &amp; Physiology, Pitt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62600" y="5852518"/>
            <a:ext cx="2059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itchFamily="34" charset="0"/>
                <a:cs typeface="Arial" pitchFamily="34" charset="0"/>
              </a:rPr>
              <a:t>Christoph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Wuelfing, PhD</a:t>
            </a: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Professor,  School of Cellular and Molecular Medicine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University of Bristol, UK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3" descr="C:\Users\jmo39\AppData\Local\Microsoft\Windows\Temporary Internet Files\Content.Outlook\1GH4MDBM\Photo on 5-30-12 at 1 39 P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7" r="16410"/>
          <a:stretch/>
        </p:blipFill>
        <p:spPr bwMode="auto">
          <a:xfrm flipH="1">
            <a:off x="5715000" y="4672158"/>
            <a:ext cx="1295400" cy="10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67600" y="5843134"/>
            <a:ext cx="18288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R. Clay Reid, MD, PhD</a:t>
            </a: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Senior Investigator,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Neural Coding,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Allen Institute for Brain Science, Seattle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57400" y="3886200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Driving Biomedical Projects Leaders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alleninstitute.org/media/filer_public_thumbnails/filer_public/d1/24/d124f2f5-91d4-43e5-a110-471ff7465706/clay-reid_web.jpg__230x230_q85_cr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572000"/>
            <a:ext cx="1219200" cy="1219200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85800"/>
            <a:ext cx="2819400" cy="820355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5CD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DBPs</a:t>
            </a:r>
            <a:endParaRPr lang="en-US" b="1" dirty="0">
              <a:solidFill>
                <a:srgbClr val="5CD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9732"/>
            <a:ext cx="7753810" cy="4250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845075" y="355676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705600" y="356364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743200" y="356364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3630098" y="4145740"/>
            <a:ext cx="0" cy="43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788631" y="459411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918113" y="458268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4209669" y="458268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 rot="-5400000">
            <a:off x="2513091" y="5054623"/>
            <a:ext cx="863040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C&amp;S4</a:t>
            </a:r>
            <a:endParaRPr lang="en-US" sz="900" dirty="0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 rot="16200000">
            <a:off x="3285380" y="5054623"/>
            <a:ext cx="863040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C&amp;S6</a:t>
            </a:r>
            <a:endParaRPr lang="en-US" sz="1400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133600" y="3868440"/>
            <a:ext cx="1981200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TR&amp;D2</a:t>
            </a:r>
            <a:endParaRPr lang="en-US" sz="1100" b="1" dirty="0" smtClean="0"/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rgbClr val="0000CC"/>
                </a:solidFill>
              </a:rPr>
              <a:t>(</a:t>
            </a:r>
            <a:r>
              <a:rPr lang="en-US" sz="1400" b="1" i="1" dirty="0" smtClean="0">
                <a:solidFill>
                  <a:srgbClr val="0000CC"/>
                </a:solidFill>
              </a:rPr>
              <a:t>Faeder &amp;</a:t>
            </a:r>
            <a:r>
              <a:rPr lang="en-US" sz="1050" b="1" i="1" dirty="0" smtClean="0">
                <a:solidFill>
                  <a:srgbClr val="0000CC"/>
                </a:solidFill>
              </a:rPr>
              <a:t> </a:t>
            </a:r>
            <a:r>
              <a:rPr lang="en-US" sz="1400" b="1" i="1" dirty="0" smtClean="0">
                <a:solidFill>
                  <a:srgbClr val="0000CC"/>
                </a:solidFill>
              </a:rPr>
              <a:t>Sejnowski</a:t>
            </a:r>
            <a:r>
              <a:rPr lang="en-US" sz="1400" b="1" dirty="0" smtClean="0">
                <a:solidFill>
                  <a:srgbClr val="0000CC"/>
                </a:solidFill>
              </a:rPr>
              <a:t>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 rot="16200000">
            <a:off x="4150598" y="5046265"/>
            <a:ext cx="86918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C&amp;S7</a:t>
            </a:r>
            <a:endParaRPr lang="en-US" sz="1400" dirty="0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599090" y="409704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>
            <a:off x="677072" y="45529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>
            <a:off x="76200" y="454281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 rot="-5400000">
            <a:off x="-269608" y="5061973"/>
            <a:ext cx="86604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 rot="16200000">
            <a:off x="200107" y="5058901"/>
            <a:ext cx="859899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C&amp;S2</a:t>
            </a:r>
            <a:endParaRPr lang="en-US" sz="1400" dirty="0"/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76200" y="3920990"/>
            <a:ext cx="1676400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TR&amp;D1</a:t>
            </a:r>
            <a:endParaRPr lang="en-US" sz="1400" b="1" dirty="0" smtClean="0"/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rgbClr val="0000CC"/>
                </a:solidFill>
              </a:rPr>
              <a:t>(</a:t>
            </a:r>
            <a:r>
              <a:rPr lang="en-US" sz="1400" b="1" i="1" dirty="0" smtClean="0">
                <a:solidFill>
                  <a:srgbClr val="0000CC"/>
                </a:solidFill>
              </a:rPr>
              <a:t>Bahar</a:t>
            </a:r>
            <a:r>
              <a:rPr lang="en-US" sz="1400" b="1" dirty="0" smtClean="0">
                <a:solidFill>
                  <a:srgbClr val="0000CC"/>
                </a:solidFill>
              </a:rPr>
              <a:t>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1181100" y="4554240"/>
            <a:ext cx="0" cy="483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 rot="16200000">
            <a:off x="633629" y="5064861"/>
            <a:ext cx="882419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C&amp;S16</a:t>
            </a:r>
            <a:endParaRPr lang="en-US" sz="1400" dirty="0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3357959" y="458621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 rot="-5400000">
            <a:off x="2895390" y="5057204"/>
            <a:ext cx="861145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C&amp;S5</a:t>
            </a:r>
            <a:endParaRPr lang="en-US" sz="900" dirty="0"/>
          </a:p>
        </p:txBody>
      </p:sp>
      <p:sp>
        <p:nvSpPr>
          <p:cNvPr id="66" name="Rounded Rectangle 65"/>
          <p:cNvSpPr/>
          <p:nvPr/>
        </p:nvSpPr>
        <p:spPr>
          <a:xfrm>
            <a:off x="1397440" y="4651674"/>
            <a:ext cx="1098770" cy="834725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DBP1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Amara</a:t>
            </a:r>
            <a:r>
              <a:rPr lang="en-US" sz="1400" b="1" dirty="0" smtClean="0">
                <a:solidFill>
                  <a:schemeClr val="tx1"/>
                </a:solidFill>
              </a:rPr>
              <a:t> &amp; </a:t>
            </a:r>
            <a:r>
              <a:rPr lang="en-US" sz="1400" b="1" i="1" dirty="0" smtClean="0">
                <a:solidFill>
                  <a:schemeClr val="tx1"/>
                </a:solidFill>
              </a:rPr>
              <a:t>Torres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447800" y="5638800"/>
            <a:ext cx="914400" cy="6858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Sorkin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90800" y="5941865"/>
            <a:ext cx="11430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DBP2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>
                <a:solidFill>
                  <a:schemeClr val="tx1"/>
                </a:solidFill>
              </a:rPr>
              <a:t>Kennedy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537840" y="5791200"/>
            <a:ext cx="10668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DBP4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Wuelfing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857750" y="4932215"/>
            <a:ext cx="838200" cy="609600"/>
          </a:xfrm>
          <a:prstGeom prst="roundRect">
            <a:avLst>
              <a:gd name="adj" fmla="val 3911"/>
            </a:avLst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DBP5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en-US" sz="1400" b="1" i="1" dirty="0" smtClean="0">
                <a:solidFill>
                  <a:schemeClr val="tx1"/>
                </a:solidFill>
              </a:rPr>
              <a:t>Reid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916798" y="458332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18" name="Elbow Connector 113"/>
          <p:cNvCxnSpPr/>
          <p:nvPr/>
        </p:nvCxnSpPr>
        <p:spPr>
          <a:xfrm flipV="1">
            <a:off x="2382585" y="4426205"/>
            <a:ext cx="186690" cy="1371600"/>
          </a:xfrm>
          <a:prstGeom prst="bentConnector2">
            <a:avLst/>
          </a:prstGeom>
          <a:ln>
            <a:solidFill>
              <a:srgbClr val="99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hape 124"/>
          <p:cNvCxnSpPr/>
          <p:nvPr/>
        </p:nvCxnSpPr>
        <p:spPr>
          <a:xfrm>
            <a:off x="1731975" y="4198290"/>
            <a:ext cx="342900" cy="443176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Line 18"/>
          <p:cNvSpPr>
            <a:spLocks noChangeShapeType="1"/>
          </p:cNvSpPr>
          <p:nvPr/>
        </p:nvSpPr>
        <p:spPr bwMode="auto">
          <a:xfrm flipV="1">
            <a:off x="82261" y="4554239"/>
            <a:ext cx="1108364" cy="13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39" name="Shape 138"/>
          <p:cNvCxnSpPr/>
          <p:nvPr/>
        </p:nvCxnSpPr>
        <p:spPr>
          <a:xfrm rot="16200000" flipH="1">
            <a:off x="688830" y="5003315"/>
            <a:ext cx="1394460" cy="194310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Elbow Connector 113"/>
          <p:cNvCxnSpPr/>
          <p:nvPr/>
        </p:nvCxnSpPr>
        <p:spPr>
          <a:xfrm flipV="1">
            <a:off x="5604510" y="4509925"/>
            <a:ext cx="186690" cy="1347165"/>
          </a:xfrm>
          <a:prstGeom prst="bentConnector2">
            <a:avLst/>
          </a:prstGeom>
          <a:ln>
            <a:solidFill>
              <a:srgbClr val="99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Line 10"/>
          <p:cNvSpPr>
            <a:spLocks noChangeShapeType="1"/>
          </p:cNvSpPr>
          <p:nvPr/>
        </p:nvSpPr>
        <p:spPr bwMode="auto">
          <a:xfrm>
            <a:off x="5105400" y="356364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32"/>
          <p:cNvGrpSpPr/>
          <p:nvPr/>
        </p:nvGrpSpPr>
        <p:grpSpPr>
          <a:xfrm>
            <a:off x="5867400" y="4487399"/>
            <a:ext cx="1534510" cy="1456201"/>
            <a:chOff x="6255274" y="4890927"/>
            <a:chExt cx="1534510" cy="1004813"/>
          </a:xfrm>
        </p:grpSpPr>
        <p:sp>
          <p:nvSpPr>
            <p:cNvPr id="85" name="Line 19"/>
            <p:cNvSpPr>
              <a:spLocks noChangeShapeType="1"/>
            </p:cNvSpPr>
            <p:nvPr/>
          </p:nvSpPr>
          <p:spPr bwMode="auto">
            <a:xfrm>
              <a:off x="6407674" y="5048814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>
              <a:off x="7474474" y="5043328"/>
              <a:ext cx="0" cy="852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6788674" y="5053039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1"/>
            <p:cNvGrpSpPr/>
            <p:nvPr/>
          </p:nvGrpSpPr>
          <p:grpSpPr>
            <a:xfrm>
              <a:off x="6255274" y="4890927"/>
              <a:ext cx="1534510" cy="154258"/>
              <a:chOff x="6255274" y="4890927"/>
              <a:chExt cx="1534510" cy="154258"/>
            </a:xfrm>
          </p:grpSpPr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 flipH="1">
                <a:off x="6258515" y="4890927"/>
                <a:ext cx="1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 flipV="1">
                <a:off x="6394753" y="5042208"/>
                <a:ext cx="1395031" cy="29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7"/>
              <p:cNvSpPr>
                <a:spLocks noChangeShapeType="1"/>
              </p:cNvSpPr>
              <p:nvPr/>
            </p:nvSpPr>
            <p:spPr bwMode="auto">
              <a:xfrm flipH="1">
                <a:off x="6255274" y="5045081"/>
                <a:ext cx="1524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" name="Text Box 25"/>
          <p:cNvSpPr txBox="1">
            <a:spLocks noChangeArrowheads="1"/>
          </p:cNvSpPr>
          <p:nvPr/>
        </p:nvSpPr>
        <p:spPr bwMode="auto">
          <a:xfrm rot="-5400000">
            <a:off x="5612837" y="5110537"/>
            <a:ext cx="816904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C&amp;S8</a:t>
            </a:r>
            <a:endParaRPr lang="en-US" sz="900" dirty="0"/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 rot="16200000">
            <a:off x="6027936" y="5107750"/>
            <a:ext cx="818951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C&amp;S10</a:t>
            </a:r>
            <a:endParaRPr lang="en-US" sz="1400" dirty="0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838200" y="3563640"/>
            <a:ext cx="7924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8763000" y="355676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01"/>
          <p:cNvGrpSpPr/>
          <p:nvPr/>
        </p:nvGrpSpPr>
        <p:grpSpPr>
          <a:xfrm>
            <a:off x="4638675" y="4495800"/>
            <a:ext cx="525734" cy="156410"/>
            <a:chOff x="4377775" y="4890550"/>
            <a:chExt cx="685800" cy="304800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4377775" y="5188475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5063575" y="4890550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8" name="Straight Arrow Connector 207"/>
          <p:cNvCxnSpPr/>
          <p:nvPr/>
        </p:nvCxnSpPr>
        <p:spPr>
          <a:xfrm>
            <a:off x="5362075" y="4512415"/>
            <a:ext cx="0" cy="457200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669400" y="3861565"/>
            <a:ext cx="12954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TR&amp;D3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rgbClr val="0000CC"/>
                </a:solidFill>
              </a:rPr>
              <a:t>(</a:t>
            </a:r>
            <a:r>
              <a:rPr lang="en-US" sz="1400" b="1" i="1" dirty="0" smtClean="0">
                <a:solidFill>
                  <a:srgbClr val="0000CC"/>
                </a:solidFill>
              </a:rPr>
              <a:t>Murphy</a:t>
            </a:r>
            <a:r>
              <a:rPr lang="en-US" sz="1400" b="1" dirty="0" smtClean="0">
                <a:solidFill>
                  <a:srgbClr val="0000CC"/>
                </a:solidFill>
              </a:rPr>
              <a:t>)</a:t>
            </a:r>
            <a:endParaRPr lang="en-US" sz="100" b="1" dirty="0" smtClean="0">
              <a:solidFill>
                <a:srgbClr val="0000CC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00" b="1" dirty="0" smtClean="0">
              <a:solidFill>
                <a:srgbClr val="0000CC"/>
              </a:solidFill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1752600" y="3944640"/>
            <a:ext cx="381000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4114800" y="3944640"/>
            <a:ext cx="533400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224"/>
          <p:cNvGrpSpPr/>
          <p:nvPr/>
        </p:nvGrpSpPr>
        <p:grpSpPr>
          <a:xfrm flipV="1">
            <a:off x="7219950" y="4581165"/>
            <a:ext cx="1066800" cy="173600"/>
            <a:chOff x="4377775" y="4902621"/>
            <a:chExt cx="685800" cy="304800"/>
          </a:xfrm>
        </p:grpSpPr>
        <p:cxnSp>
          <p:nvCxnSpPr>
            <p:cNvPr id="226" name="Straight Connector 225"/>
            <p:cNvCxnSpPr/>
            <p:nvPr/>
          </p:nvCxnSpPr>
          <p:spPr>
            <a:xfrm>
              <a:off x="4377775" y="5170022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5063575" y="4902621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3" name="Straight Connector 232"/>
          <p:cNvCxnSpPr/>
          <p:nvPr/>
        </p:nvCxnSpPr>
        <p:spPr>
          <a:xfrm>
            <a:off x="7226825" y="4373765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6153150" y="3861565"/>
            <a:ext cx="1163625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Training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00CC"/>
                </a:solidFill>
              </a:rPr>
              <a:t>(</a:t>
            </a:r>
            <a:r>
              <a:rPr lang="en-US" sz="1400" b="1" i="1" dirty="0" smtClean="0">
                <a:solidFill>
                  <a:srgbClr val="0000CC"/>
                </a:solidFill>
              </a:rPr>
              <a:t>Dittrich</a:t>
            </a:r>
            <a:r>
              <a:rPr lang="en-US" sz="1400" b="1" dirty="0" smtClean="0">
                <a:solidFill>
                  <a:srgbClr val="0000CC"/>
                </a:solidFill>
              </a:rPr>
              <a:t>)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8286750" y="440184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Text Box 14"/>
          <p:cNvSpPr txBox="1">
            <a:spLocks noChangeArrowheads="1"/>
          </p:cNvSpPr>
          <p:nvPr/>
        </p:nvSpPr>
        <p:spPr bwMode="auto">
          <a:xfrm>
            <a:off x="7543800" y="3868440"/>
            <a:ext cx="1600200" cy="59247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/>
              <a:t>Dissemination</a:t>
            </a: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00CC"/>
                </a:solidFill>
              </a:rPr>
              <a:t>(</a:t>
            </a:r>
            <a:r>
              <a:rPr lang="en-US" sz="1400" b="1" i="1" dirty="0" smtClean="0">
                <a:solidFill>
                  <a:srgbClr val="0000CC"/>
                </a:solidFill>
              </a:rPr>
              <a:t>Dittrich</a:t>
            </a:r>
            <a:r>
              <a:rPr lang="en-US" sz="1400" b="1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7658100" y="4773315"/>
            <a:ext cx="14478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Training &amp; Dissemination </a:t>
            </a:r>
            <a:r>
              <a:rPr lang="en-US" sz="1400" dirty="0" smtClean="0"/>
              <a:t>Activities</a:t>
            </a:r>
            <a:endParaRPr lang="en-US" sz="1200" dirty="0" smtClean="0"/>
          </a:p>
        </p:txBody>
      </p:sp>
      <p:cxnSp>
        <p:nvCxnSpPr>
          <p:cNvPr id="217" name="Straight Arrow Connector 216"/>
          <p:cNvCxnSpPr/>
          <p:nvPr/>
        </p:nvCxnSpPr>
        <p:spPr>
          <a:xfrm flipH="1">
            <a:off x="7239000" y="3979590"/>
            <a:ext cx="381000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endCxn id="70" idx="1"/>
          </p:cNvCxnSpPr>
          <p:nvPr/>
        </p:nvCxnSpPr>
        <p:spPr>
          <a:xfrm rot="16200000" flipH="1">
            <a:off x="3478836" y="5036996"/>
            <a:ext cx="1545198" cy="572810"/>
          </a:xfrm>
          <a:prstGeom prst="bentConnector2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Line 21"/>
          <p:cNvSpPr>
            <a:spLocks noChangeShapeType="1"/>
          </p:cNvSpPr>
          <p:nvPr/>
        </p:nvSpPr>
        <p:spPr bwMode="auto">
          <a:xfrm>
            <a:off x="6858000" y="4722336"/>
            <a:ext cx="0" cy="6625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 rot="16200000">
            <a:off x="6442857" y="5116108"/>
            <a:ext cx="812809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C&amp;S11</a:t>
            </a:r>
            <a:endParaRPr lang="en-US" sz="1400" dirty="0"/>
          </a:p>
        </p:txBody>
      </p:sp>
      <p:sp>
        <p:nvSpPr>
          <p:cNvPr id="128" name="Line 21"/>
          <p:cNvSpPr>
            <a:spLocks noChangeShapeType="1"/>
          </p:cNvSpPr>
          <p:nvPr/>
        </p:nvSpPr>
        <p:spPr bwMode="auto">
          <a:xfrm>
            <a:off x="7401910" y="4692738"/>
            <a:ext cx="0" cy="93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/>
        </p:nvSpPr>
        <p:spPr bwMode="auto">
          <a:xfrm>
            <a:off x="381000" y="4543425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29" name="Shape 128"/>
          <p:cNvCxnSpPr/>
          <p:nvPr/>
        </p:nvCxnSpPr>
        <p:spPr>
          <a:xfrm rot="16200000" flipH="1">
            <a:off x="2019300" y="5067300"/>
            <a:ext cx="1524000" cy="228600"/>
          </a:xfrm>
          <a:prstGeom prst="bentConnector3">
            <a:avLst>
              <a:gd name="adj1" fmla="val 84375"/>
            </a:avLst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 Box 25"/>
          <p:cNvSpPr txBox="1">
            <a:spLocks noChangeArrowheads="1"/>
          </p:cNvSpPr>
          <p:nvPr/>
        </p:nvSpPr>
        <p:spPr bwMode="auto">
          <a:xfrm rot="-5400000">
            <a:off x="-50533" y="6042490"/>
            <a:ext cx="86604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C&amp;S17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15" name="Line 21"/>
          <p:cNvSpPr>
            <a:spLocks noChangeShapeType="1"/>
          </p:cNvSpPr>
          <p:nvPr/>
        </p:nvSpPr>
        <p:spPr bwMode="auto">
          <a:xfrm>
            <a:off x="838200" y="4572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Text Box 25"/>
          <p:cNvSpPr txBox="1">
            <a:spLocks noChangeArrowheads="1"/>
          </p:cNvSpPr>
          <p:nvPr/>
        </p:nvSpPr>
        <p:spPr bwMode="auto">
          <a:xfrm rot="-5400000">
            <a:off x="402201" y="6041838"/>
            <a:ext cx="86604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C&amp;S18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 rot="5400000" flipV="1">
            <a:off x="6739620" y="6053820"/>
            <a:ext cx="84338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C&amp;S15</a:t>
            </a:r>
            <a:endParaRPr lang="en-US" sz="1400" dirty="0"/>
          </a:p>
        </p:txBody>
      </p:sp>
      <p:sp>
        <p:nvSpPr>
          <p:cNvPr id="108" name="Text Box 26"/>
          <p:cNvSpPr txBox="1">
            <a:spLocks noChangeArrowheads="1"/>
          </p:cNvSpPr>
          <p:nvPr/>
        </p:nvSpPr>
        <p:spPr bwMode="auto">
          <a:xfrm rot="16200000">
            <a:off x="6935882" y="5116107"/>
            <a:ext cx="812809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C&amp;S12</a:t>
            </a:r>
            <a:endParaRPr lang="en-US" sz="1400" dirty="0"/>
          </a:p>
        </p:txBody>
      </p:sp>
      <p:sp>
        <p:nvSpPr>
          <p:cNvPr id="122" name="Line 21"/>
          <p:cNvSpPr>
            <a:spLocks noChangeShapeType="1"/>
          </p:cNvSpPr>
          <p:nvPr/>
        </p:nvSpPr>
        <p:spPr bwMode="auto">
          <a:xfrm>
            <a:off x="6248400" y="47244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Line 21"/>
          <p:cNvSpPr>
            <a:spLocks noChangeShapeType="1"/>
          </p:cNvSpPr>
          <p:nvPr/>
        </p:nvSpPr>
        <p:spPr bwMode="auto">
          <a:xfrm>
            <a:off x="6629400" y="47244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 rot="5400000" flipV="1">
            <a:off x="5751997" y="6059003"/>
            <a:ext cx="84338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C&amp;S13</a:t>
            </a:r>
            <a:endParaRPr lang="en-US" sz="1400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 rot="5400000" flipV="1">
            <a:off x="6237772" y="6049478"/>
            <a:ext cx="84338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C&amp;S14</a:t>
            </a:r>
            <a:endParaRPr lang="en-US" sz="1400" dirty="0"/>
          </a:p>
        </p:txBody>
      </p:sp>
      <p:sp>
        <p:nvSpPr>
          <p:cNvPr id="126" name="Text Box 26"/>
          <p:cNvSpPr txBox="1">
            <a:spLocks noChangeArrowheads="1"/>
          </p:cNvSpPr>
          <p:nvPr/>
        </p:nvSpPr>
        <p:spPr bwMode="auto">
          <a:xfrm rot="16200000">
            <a:off x="3738847" y="5052728"/>
            <a:ext cx="869183" cy="307777"/>
          </a:xfrm>
          <a:prstGeom prst="rect">
            <a:avLst/>
          </a:prstGeom>
          <a:solidFill>
            <a:srgbClr val="E9FCA2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C&amp;S19</a:t>
            </a:r>
            <a:endParaRPr lang="en-US" sz="1400" dirty="0"/>
          </a:p>
        </p:txBody>
      </p:sp>
      <p:grpSp>
        <p:nvGrpSpPr>
          <p:cNvPr id="6" name="Group 201"/>
          <p:cNvGrpSpPr/>
          <p:nvPr/>
        </p:nvGrpSpPr>
        <p:grpSpPr>
          <a:xfrm rot="10800000" flipH="1">
            <a:off x="3733800" y="4581049"/>
            <a:ext cx="914401" cy="166411"/>
            <a:chOff x="4377775" y="4994134"/>
            <a:chExt cx="685800" cy="324291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4377775" y="5318425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056431" y="4994134"/>
              <a:ext cx="0" cy="3048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Rounded Rectangle 102"/>
          <p:cNvSpPr/>
          <p:nvPr/>
        </p:nvSpPr>
        <p:spPr>
          <a:xfrm>
            <a:off x="381000" y="711519"/>
            <a:ext cx="8458200" cy="2336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BTRC Administration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Line 6"/>
          <p:cNvSpPr>
            <a:spLocks noChangeShapeType="1"/>
          </p:cNvSpPr>
          <p:nvPr/>
        </p:nvSpPr>
        <p:spPr bwMode="auto">
          <a:xfrm flipH="1">
            <a:off x="5791200" y="2667000"/>
            <a:ext cx="5334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6"/>
          <p:cNvSpPr>
            <a:spLocks noChangeShapeType="1"/>
          </p:cNvSpPr>
          <p:nvPr/>
        </p:nvSpPr>
        <p:spPr bwMode="auto">
          <a:xfrm flipH="1">
            <a:off x="7086600" y="1549719"/>
            <a:ext cx="0" cy="60960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Line 6"/>
          <p:cNvSpPr>
            <a:spLocks noChangeShapeType="1"/>
          </p:cNvSpPr>
          <p:nvPr/>
        </p:nvSpPr>
        <p:spPr bwMode="auto">
          <a:xfrm>
            <a:off x="1828800" y="17021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Text Box 62"/>
          <p:cNvSpPr txBox="1">
            <a:spLocks noChangeArrowheads="1"/>
          </p:cNvSpPr>
          <p:nvPr/>
        </p:nvSpPr>
        <p:spPr bwMode="auto">
          <a:xfrm>
            <a:off x="914400" y="1905000"/>
            <a:ext cx="1295400" cy="46166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PSC System Administration</a:t>
            </a:r>
          </a:p>
        </p:txBody>
      </p:sp>
      <p:cxnSp>
        <p:nvCxnSpPr>
          <p:cNvPr id="123" name="Elbow Connector 169"/>
          <p:cNvCxnSpPr/>
          <p:nvPr/>
        </p:nvCxnSpPr>
        <p:spPr>
          <a:xfrm rot="16200000" flipV="1">
            <a:off x="5486825" y="1764419"/>
            <a:ext cx="561201" cy="22860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Line 6"/>
          <p:cNvSpPr>
            <a:spLocks noChangeShapeType="1"/>
          </p:cNvSpPr>
          <p:nvPr/>
        </p:nvSpPr>
        <p:spPr bwMode="auto">
          <a:xfrm>
            <a:off x="4343400" y="185451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36" name="Elbow Connector 135"/>
          <p:cNvCxnSpPr/>
          <p:nvPr/>
        </p:nvCxnSpPr>
        <p:spPr>
          <a:xfrm rot="16200000" flipV="1">
            <a:off x="2182807" y="1931994"/>
            <a:ext cx="815989" cy="457201"/>
          </a:xfrm>
          <a:prstGeom prst="bentConnector3">
            <a:avLst>
              <a:gd name="adj1" fmla="val 289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Text Box 62"/>
          <p:cNvSpPr txBox="1">
            <a:spLocks noChangeArrowheads="1"/>
          </p:cNvSpPr>
          <p:nvPr/>
        </p:nvSpPr>
        <p:spPr bwMode="auto">
          <a:xfrm>
            <a:off x="6335110" y="2117279"/>
            <a:ext cx="2133600" cy="69762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Pitt DCSB  Financial Administration</a:t>
            </a: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en-US" sz="1200" i="1" dirty="0" smtClean="0"/>
              <a:t>(Marcia Schwab)</a:t>
            </a:r>
          </a:p>
        </p:txBody>
      </p:sp>
      <p:sp>
        <p:nvSpPr>
          <p:cNvPr id="138" name="Text Box 62"/>
          <p:cNvSpPr txBox="1">
            <a:spLocks noChangeArrowheads="1"/>
          </p:cNvSpPr>
          <p:nvPr/>
        </p:nvSpPr>
        <p:spPr bwMode="auto">
          <a:xfrm>
            <a:off x="6248400" y="1252369"/>
            <a:ext cx="1981200" cy="66172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dirty="0" smtClean="0"/>
              <a:t>Salk Leadership </a:t>
            </a:r>
            <a:endParaRPr lang="en-US" sz="1400" b="1" dirty="0" smtClean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600" b="1" i="1" dirty="0" smtClean="0"/>
              <a:t>(Terry </a:t>
            </a:r>
            <a:r>
              <a:rPr lang="en-US" sz="1600" b="1" i="1" dirty="0" err="1" smtClean="0"/>
              <a:t>Sejnowski</a:t>
            </a:r>
            <a:r>
              <a:rPr lang="en-US" sz="1600" b="1" i="1" dirty="0" smtClean="0"/>
              <a:t>)</a:t>
            </a:r>
          </a:p>
        </p:txBody>
      </p:sp>
      <p:cxnSp>
        <p:nvCxnSpPr>
          <p:cNvPr id="143" name="Elbow Connector 142"/>
          <p:cNvCxnSpPr/>
          <p:nvPr/>
        </p:nvCxnSpPr>
        <p:spPr>
          <a:xfrm>
            <a:off x="5867400" y="2159319"/>
            <a:ext cx="457200" cy="279081"/>
          </a:xfrm>
          <a:prstGeom prst="bentConnector3">
            <a:avLst>
              <a:gd name="adj1" fmla="val 33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Elbow Connector 90"/>
          <p:cNvCxnSpPr/>
          <p:nvPr/>
        </p:nvCxnSpPr>
        <p:spPr>
          <a:xfrm rot="10800000" flipV="1">
            <a:off x="5791200" y="1835484"/>
            <a:ext cx="457200" cy="330710"/>
          </a:xfrm>
          <a:prstGeom prst="bentConnector3">
            <a:avLst>
              <a:gd name="adj1" fmla="val 30451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Line 6"/>
          <p:cNvSpPr>
            <a:spLocks noChangeShapeType="1"/>
          </p:cNvSpPr>
          <p:nvPr/>
        </p:nvSpPr>
        <p:spPr bwMode="auto">
          <a:xfrm flipH="1">
            <a:off x="2514600" y="1600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Text Box 62"/>
          <p:cNvSpPr txBox="1">
            <a:spLocks noChangeArrowheads="1"/>
          </p:cNvSpPr>
          <p:nvPr/>
        </p:nvSpPr>
        <p:spPr bwMode="auto">
          <a:xfrm>
            <a:off x="3276600" y="1362369"/>
            <a:ext cx="24384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CMU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(Robert Murphy)</a:t>
            </a:r>
            <a:endParaRPr lang="en-US" sz="1400" i="1" dirty="0"/>
          </a:p>
        </p:txBody>
      </p:sp>
      <p:sp>
        <p:nvSpPr>
          <p:cNvPr id="152" name="Text Box 62"/>
          <p:cNvSpPr txBox="1">
            <a:spLocks noChangeArrowheads="1"/>
          </p:cNvSpPr>
          <p:nvPr/>
        </p:nvSpPr>
        <p:spPr bwMode="auto">
          <a:xfrm>
            <a:off x="838200" y="1198575"/>
            <a:ext cx="1981200" cy="584775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PSC Leadership</a:t>
            </a:r>
          </a:p>
          <a:p>
            <a:pPr algn="ctr">
              <a:spcBef>
                <a:spcPts val="0"/>
              </a:spcBef>
            </a:pPr>
            <a:r>
              <a:rPr lang="en-US" sz="1600" b="1" i="1" dirty="0" smtClean="0"/>
              <a:t>(Ralph </a:t>
            </a:r>
            <a:r>
              <a:rPr lang="en-US" sz="1600" b="1" i="1" dirty="0" err="1" smtClean="0"/>
              <a:t>Roskies</a:t>
            </a:r>
            <a:r>
              <a:rPr lang="en-US" sz="1600" b="1" i="1" dirty="0" smtClean="0"/>
              <a:t>)</a:t>
            </a:r>
            <a:endParaRPr lang="en-US" sz="1400" i="1" dirty="0"/>
          </a:p>
        </p:txBody>
      </p:sp>
      <p:sp>
        <p:nvSpPr>
          <p:cNvPr id="153" name="Text Box 62"/>
          <p:cNvSpPr txBox="1">
            <a:spLocks noChangeArrowheads="1"/>
          </p:cNvSpPr>
          <p:nvPr/>
        </p:nvSpPr>
        <p:spPr bwMode="auto">
          <a:xfrm>
            <a:off x="585340" y="2819400"/>
            <a:ext cx="2133600" cy="646331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Executive Committee (EC)</a:t>
            </a:r>
            <a:endParaRPr lang="en-US" sz="1600" b="1" dirty="0" smtClean="0"/>
          </a:p>
        </p:txBody>
      </p:sp>
      <p:sp>
        <p:nvSpPr>
          <p:cNvPr id="154" name="Left-Right Arrow 153"/>
          <p:cNvSpPr/>
          <p:nvPr/>
        </p:nvSpPr>
        <p:spPr>
          <a:xfrm rot="16200000">
            <a:off x="2296313" y="1229513"/>
            <a:ext cx="1524000" cy="284174"/>
          </a:xfrm>
          <a:prstGeom prst="leftRightArrow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 Box 62"/>
          <p:cNvSpPr txBox="1">
            <a:spLocks noChangeArrowheads="1"/>
          </p:cNvSpPr>
          <p:nvPr/>
        </p:nvSpPr>
        <p:spPr bwMode="auto">
          <a:xfrm>
            <a:off x="2133600" y="187350"/>
            <a:ext cx="4419600" cy="400110"/>
          </a:xfrm>
          <a:prstGeom prst="rect">
            <a:avLst/>
          </a:prstGeom>
          <a:solidFill>
            <a:srgbClr val="7575D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Advisory Board (EAB)</a:t>
            </a:r>
          </a:p>
        </p:txBody>
      </p:sp>
      <p:sp>
        <p:nvSpPr>
          <p:cNvPr id="157" name="Text Box 5"/>
          <p:cNvSpPr txBox="1">
            <a:spLocks noChangeArrowheads="1"/>
          </p:cNvSpPr>
          <p:nvPr/>
        </p:nvSpPr>
        <p:spPr bwMode="auto">
          <a:xfrm>
            <a:off x="2819400" y="2165375"/>
            <a:ext cx="2971799" cy="707886"/>
          </a:xfrm>
          <a:prstGeom prst="rect">
            <a:avLst/>
          </a:prstGeom>
          <a:solidFill>
            <a:srgbClr val="F2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Pitt) 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Ivet Bahar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Left-Up Arrow 158"/>
          <p:cNvSpPr/>
          <p:nvPr/>
        </p:nvSpPr>
        <p:spPr>
          <a:xfrm>
            <a:off x="2743200" y="2819974"/>
            <a:ext cx="914400" cy="698975"/>
          </a:xfrm>
          <a:prstGeom prst="leftUpArrow">
            <a:avLst>
              <a:gd name="adj1" fmla="val 15012"/>
              <a:gd name="adj2" fmla="val 19744"/>
              <a:gd name="adj3" fmla="val 280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8784601"/>
              </p:ext>
            </p:extLst>
          </p:nvPr>
        </p:nvGraphicFramePr>
        <p:xfrm>
          <a:off x="152401" y="357555"/>
          <a:ext cx="8854185" cy="64410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9576"/>
                <a:gridCol w="123423"/>
                <a:gridCol w="89962"/>
                <a:gridCol w="2841023"/>
                <a:gridCol w="30400"/>
                <a:gridCol w="25400"/>
                <a:gridCol w="43282"/>
                <a:gridCol w="25400"/>
                <a:gridCol w="29810"/>
                <a:gridCol w="3178108"/>
                <a:gridCol w="25400"/>
                <a:gridCol w="25400"/>
                <a:gridCol w="25400"/>
                <a:gridCol w="1346201"/>
                <a:gridCol w="25400"/>
              </a:tblGrid>
              <a:tr h="313812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6921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</a:t>
                      </a:r>
                      <a:r>
                        <a:rPr lang="en-US" sz="1200" spc="5" dirty="0">
                          <a:effectLst/>
                        </a:rPr>
                        <a:t>b</a:t>
                      </a:r>
                      <a:r>
                        <a:rPr lang="en-US" sz="1200" spc="-5" dirty="0">
                          <a:effectLst/>
                        </a:rPr>
                        <a:t>p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spc="-5" dirty="0">
                          <a:effectLst/>
                        </a:rPr>
                        <a:t>o</a:t>
                      </a:r>
                      <a:r>
                        <a:rPr lang="en-US" sz="1200" dirty="0">
                          <a:effectLst/>
                        </a:rPr>
                        <a:t>j</a:t>
                      </a:r>
                      <a:r>
                        <a:rPr lang="en-US" sz="1200" spc="-5" dirty="0">
                          <a:effectLst/>
                        </a:rPr>
                        <a:t>e</a:t>
                      </a:r>
                      <a:r>
                        <a:rPr lang="en-US" sz="1200" dirty="0">
                          <a:effectLst/>
                        </a:rPr>
                        <a:t>cts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1034415" marR="1026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Ti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5" dirty="0">
                          <a:effectLst/>
                        </a:rPr>
                        <a:t>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773430" marR="7620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Inv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spc="-5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gat</a:t>
                      </a:r>
                      <a:r>
                        <a:rPr lang="en-US" sz="1600" spc="-5" dirty="0">
                          <a:effectLst/>
                        </a:rPr>
                        <a:t>o</a:t>
                      </a:r>
                      <a:r>
                        <a:rPr lang="en-US" sz="1600" spc="5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9271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o</a:t>
                      </a:r>
                      <a:r>
                        <a:rPr lang="en-US" sz="1100" spc="5" dirty="0">
                          <a:effectLst/>
                        </a:rPr>
                        <a:t>rr</a:t>
                      </a:r>
                      <a:r>
                        <a:rPr lang="en-US" sz="1100" spc="-5" dirty="0">
                          <a:effectLst/>
                        </a:rPr>
                        <a:t>espon</a:t>
                      </a:r>
                      <a:r>
                        <a:rPr lang="en-US" sz="1100" spc="10" dirty="0">
                          <a:effectLst/>
                        </a:rPr>
                        <a:t>d</a:t>
                      </a:r>
                      <a:r>
                        <a:rPr lang="en-US" sz="1100" spc="-5" dirty="0">
                          <a:effectLst/>
                        </a:rPr>
                        <a:t>in</a:t>
                      </a:r>
                      <a:r>
                        <a:rPr lang="en-US" sz="1100" dirty="0">
                          <a:effectLst/>
                        </a:rPr>
                        <a:t>g</a:t>
                      </a:r>
                      <a:endParaRPr lang="en-US" sz="1200" dirty="0">
                        <a:effectLst/>
                      </a:endParaRPr>
                    </a:p>
                    <a:p>
                      <a:pPr marL="213995" marR="201295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r>
                        <a:rPr lang="en-US" sz="1100" spc="-5" dirty="0">
                          <a:effectLst/>
                        </a:rPr>
                        <a:t>T</a:t>
                      </a:r>
                      <a:r>
                        <a:rPr lang="en-US" sz="1100" spc="5" dirty="0">
                          <a:effectLst/>
                        </a:rPr>
                        <a:t>R</a:t>
                      </a:r>
                      <a:r>
                        <a:rPr lang="en-US" sz="1100" dirty="0">
                          <a:effectLst/>
                        </a:rPr>
                        <a:t>R</a:t>
                      </a:r>
                      <a:r>
                        <a:rPr lang="en-US" sz="1100" spc="5" dirty="0">
                          <a:effectLst/>
                        </a:rPr>
                        <a:t> U</a:t>
                      </a:r>
                      <a:r>
                        <a:rPr lang="en-US" sz="1100" spc="-5" dirty="0">
                          <a:effectLst/>
                        </a:rPr>
                        <a:t>ni</a:t>
                      </a:r>
                      <a:r>
                        <a:rPr lang="en-US" sz="1100" dirty="0">
                          <a:effectLst/>
                        </a:rPr>
                        <a:t>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332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2006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100965" marR="90805" algn="ctr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el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-5" dirty="0">
                          <a:effectLst/>
                        </a:rPr>
                        <a:t>ons</a:t>
                      </a:r>
                      <a:r>
                        <a:rPr lang="en-US" sz="1000" spc="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ip b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w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uctu</a:t>
                      </a:r>
                      <a:r>
                        <a:rPr lang="en-US" sz="1000" spc="5" dirty="0">
                          <a:effectLst/>
                        </a:rPr>
                        <a:t>ra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dy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mics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 S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qu</a:t>
                      </a:r>
                      <a:r>
                        <a:rPr lang="en-US" sz="1000" spc="-5" dirty="0">
                          <a:effectLst/>
                        </a:rPr>
                        <a:t>en</a:t>
                      </a:r>
                      <a:r>
                        <a:rPr lang="en-US" sz="1000" spc="10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uti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;</a:t>
                      </a:r>
                      <a:r>
                        <a:rPr lang="en-US" sz="1000" spc="-5" dirty="0">
                          <a:effectLst/>
                        </a:rPr>
                        <a:t> A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15" dirty="0">
                          <a:effectLst/>
                        </a:rPr>
                        <a:t>p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1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 m</a:t>
                      </a:r>
                      <a:r>
                        <a:rPr lang="en-US" sz="1000" spc="-5" dirty="0">
                          <a:effectLst/>
                        </a:rPr>
                        <a:t>ole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1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r m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ne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5" dirty="0" smtClean="0">
                          <a:effectLst/>
                        </a:rPr>
                        <a:t>s</a:t>
                      </a:r>
                      <a:r>
                        <a:rPr lang="en-US" sz="1000" dirty="0" smtClean="0">
                          <a:effectLst/>
                        </a:rPr>
                        <a:t>uch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10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l c</a:t>
                      </a:r>
                      <a:r>
                        <a:rPr lang="en-US" sz="1000" spc="5" dirty="0">
                          <a:effectLst/>
                        </a:rPr>
                        <a:t>ha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on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 HS</a:t>
                      </a:r>
                      <a:r>
                        <a:rPr lang="en-US" sz="1000" spc="5" dirty="0">
                          <a:effectLst/>
                        </a:rPr>
                        <a:t>P7</a:t>
                      </a:r>
                      <a:r>
                        <a:rPr lang="en-US" sz="1000" dirty="0">
                          <a:effectLst/>
                        </a:rPr>
                        <a:t>0 c</a:t>
                      </a:r>
                      <a:r>
                        <a:rPr lang="en-US" sz="1000" spc="5" dirty="0">
                          <a:effectLst/>
                        </a:rPr>
                        <a:t>ha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one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1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 smtClean="0">
                          <a:effectLst/>
                        </a:rPr>
                        <a:t>      </a:t>
                      </a:r>
                      <a:r>
                        <a:rPr lang="en-US" sz="1050" spc="-5" dirty="0" smtClean="0">
                          <a:effectLst/>
                        </a:rPr>
                        <a:t>A</a:t>
                      </a:r>
                      <a:r>
                        <a:rPr lang="en-US" sz="1050" dirty="0" smtClean="0">
                          <a:effectLst/>
                        </a:rPr>
                        <a:t>m</a:t>
                      </a:r>
                      <a:r>
                        <a:rPr lang="en-US" sz="1050" spc="-5" dirty="0" smtClean="0">
                          <a:effectLst/>
                        </a:rPr>
                        <a:t>no</a:t>
                      </a:r>
                      <a:r>
                        <a:rPr lang="en-US" sz="1050" dirty="0" smtClean="0">
                          <a:effectLst/>
                        </a:rPr>
                        <a:t>n</a:t>
                      </a:r>
                      <a:r>
                        <a:rPr lang="en-US" sz="1050" spc="5" dirty="0" smtClean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-5" dirty="0">
                          <a:effectLst/>
                        </a:rPr>
                        <a:t>o</a:t>
                      </a:r>
                      <a:r>
                        <a:rPr lang="en-US" sz="1050" spc="5" dirty="0">
                          <a:effectLst/>
                        </a:rPr>
                        <a:t>ro</a:t>
                      </a:r>
                      <a:r>
                        <a:rPr lang="en-US" sz="1050" spc="-5" dirty="0">
                          <a:effectLst/>
                        </a:rPr>
                        <a:t>v</a:t>
                      </a:r>
                      <a:r>
                        <a:rPr lang="en-US" sz="1050" dirty="0">
                          <a:effectLst/>
                        </a:rPr>
                        <a:t>it</a:t>
                      </a:r>
                      <a:r>
                        <a:rPr lang="en-US" sz="1050" spc="-5" dirty="0">
                          <a:effectLst/>
                        </a:rPr>
                        <a:t>z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L</a:t>
                      </a:r>
                      <a:r>
                        <a:rPr lang="en-US" sz="1050" spc="15" dirty="0">
                          <a:effectLst/>
                        </a:rPr>
                        <a:t>i</a:t>
                      </a:r>
                      <a:r>
                        <a:rPr lang="en-US" sz="1050" spc="-5" dirty="0">
                          <a:effectLst/>
                        </a:rPr>
                        <a:t>l</a:t>
                      </a:r>
                      <a:r>
                        <a:rPr lang="en-US" sz="1050" dirty="0">
                          <a:effectLst/>
                        </a:rPr>
                        <a:t>a </a:t>
                      </a:r>
                      <a:r>
                        <a:rPr lang="en-US" sz="1050" spc="-5" dirty="0">
                          <a:effectLst/>
                        </a:rPr>
                        <a:t>G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spc="5" dirty="0">
                          <a:effectLst/>
                        </a:rPr>
                        <a:t>ra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spc="10" dirty="0">
                          <a:effectLst/>
                        </a:rPr>
                        <a:t>c</a:t>
                      </a:r>
                      <a:r>
                        <a:rPr lang="en-US" sz="1050" spc="5" dirty="0">
                          <a:effectLst/>
                        </a:rPr>
                        <a:t>h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u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dirty="0">
                          <a:effectLst/>
                        </a:rPr>
                        <a:t>s </a:t>
                      </a:r>
                      <a:r>
                        <a:rPr lang="en-US" sz="1050" spc="-5" dirty="0">
                          <a:effectLst/>
                        </a:rPr>
                        <a:t>Al</a:t>
                      </a:r>
                      <a:r>
                        <a:rPr lang="en-US" sz="1050" dirty="0">
                          <a:effectLst/>
                        </a:rPr>
                        <a:t>tm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spc="-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5" dirty="0">
                          <a:effectLst/>
                        </a:rPr>
                        <a:t> Ma</a:t>
                      </a:r>
                      <a:r>
                        <a:rPr lang="en-US" sz="1050" spc="-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dy B</a:t>
                      </a:r>
                      <a:r>
                        <a:rPr lang="en-US" sz="1050" spc="-5" dirty="0">
                          <a:effectLst/>
                        </a:rPr>
                        <a:t>l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c</a:t>
                      </a:r>
                      <a:r>
                        <a:rPr lang="en-US" sz="1050" spc="-5" dirty="0">
                          <a:effectLst/>
                        </a:rPr>
                        <a:t>k</a:t>
                      </a:r>
                      <a:r>
                        <a:rPr lang="en-US" sz="1050" spc="10" dirty="0">
                          <a:effectLst/>
                        </a:rPr>
                        <a:t>b</a:t>
                      </a:r>
                      <a:r>
                        <a:rPr lang="en-US" sz="1050" dirty="0">
                          <a:effectLst/>
                        </a:rPr>
                        <a:t>u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n,</a:t>
                      </a:r>
                      <a:r>
                        <a:rPr lang="en-US" sz="1050" spc="-5" dirty="0">
                          <a:effectLst/>
                        </a:rPr>
                        <a:t> I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r>
                        <a:rPr lang="en-US" sz="1050" spc="10" dirty="0">
                          <a:effectLst/>
                        </a:rPr>
                        <a:t> </a:t>
                      </a:r>
                      <a:r>
                        <a:rPr lang="en-US" sz="1050" spc="-5" dirty="0">
                          <a:effectLst/>
                        </a:rPr>
                        <a:t>Gene</a:t>
                      </a:r>
                      <a:r>
                        <a:rPr lang="en-US" sz="1050" spc="5" dirty="0">
                          <a:effectLst/>
                        </a:rPr>
                        <a:t>ra</a:t>
                      </a:r>
                      <a:r>
                        <a:rPr lang="en-US" sz="1050" spc="-5" dirty="0">
                          <a:effectLst/>
                        </a:rPr>
                        <a:t>l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spc="-5" dirty="0">
                          <a:effectLst/>
                        </a:rPr>
                        <a:t>I</a:t>
                      </a:r>
                      <a:r>
                        <a:rPr lang="en-US" sz="1050" spc="5" dirty="0">
                          <a:effectLst/>
                        </a:rPr>
                        <a:t>v</a:t>
                      </a:r>
                      <a:r>
                        <a:rPr lang="en-US" sz="1050" dirty="0">
                          <a:effectLst/>
                        </a:rPr>
                        <a:t>et </a:t>
                      </a:r>
                      <a:r>
                        <a:rPr lang="en-US" sz="1050" spc="5" dirty="0">
                          <a:effectLst/>
                        </a:rPr>
                        <a:t>Ba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spc="-10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u="none" spc="-5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</a:t>
                      </a:r>
                      <a:r>
                        <a:rPr lang="en-US" sz="1050" u="none" spc="5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</a:t>
                      </a:r>
                      <a:r>
                        <a:rPr lang="en-US" sz="1050" u="non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</a:t>
                      </a:r>
                      <a:r>
                        <a:rPr lang="en-US" sz="1050" u="none" spc="-1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</a:t>
                      </a:r>
                      <a:r>
                        <a:rPr lang="en-US" sz="1050" u="none" spc="1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050" u="none" spc="-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</a:t>
                      </a:r>
                      <a:r>
                        <a:rPr lang="en-US" sz="1050" u="none" spc="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</a:t>
                      </a:r>
                      <a:r>
                        <a:rPr lang="en-US" sz="1050" u="non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ya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619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70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</a:rPr>
                        <a:t>   </a:t>
                      </a:r>
                      <a:r>
                        <a:rPr lang="en-US" sz="1100" dirty="0" smtClean="0">
                          <a:effectLst/>
                        </a:rPr>
                        <a:t>C</a:t>
                      </a:r>
                      <a:r>
                        <a:rPr lang="en-US" sz="1100" spc="-5" dirty="0" smtClean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S</a:t>
                      </a:r>
                      <a:r>
                        <a:rPr lang="en-US" sz="1100" spc="5" dirty="0" smtClean="0">
                          <a:effectLst/>
                        </a:rPr>
                        <a:t>P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99060" marR="90805" indent="-63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smtClean="0">
                          <a:effectLst/>
                        </a:rPr>
                        <a:t>A</a:t>
                      </a:r>
                      <a:r>
                        <a:rPr lang="en-US" sz="1000" spc="5" dirty="0" smtClean="0">
                          <a:effectLst/>
                        </a:rPr>
                        <a:t>MP</a:t>
                      </a:r>
                      <a:r>
                        <a:rPr lang="en-US" sz="1000" dirty="0" smtClean="0">
                          <a:effectLst/>
                        </a:rPr>
                        <a:t>A</a:t>
                      </a:r>
                      <a:r>
                        <a:rPr lang="en-US" sz="1000" spc="-5" dirty="0" smtClean="0">
                          <a:effectLst/>
                        </a:rPr>
                        <a:t>  and NMDA </a:t>
                      </a:r>
                      <a:r>
                        <a:rPr lang="en-US" sz="1000" spc="5" dirty="0" smtClean="0">
                          <a:effectLst/>
                        </a:rPr>
                        <a:t>r</a:t>
                      </a:r>
                      <a:r>
                        <a:rPr lang="en-US" sz="1000" spc="-5" dirty="0" smtClean="0">
                          <a:effectLst/>
                        </a:rPr>
                        <a:t>e</a:t>
                      </a:r>
                      <a:r>
                        <a:rPr lang="en-US" sz="1000" dirty="0" smtClean="0">
                          <a:effectLst/>
                        </a:rPr>
                        <a:t>c</a:t>
                      </a:r>
                      <a:r>
                        <a:rPr lang="en-US" sz="1000" spc="-5" dirty="0" smtClean="0">
                          <a:effectLst/>
                        </a:rPr>
                        <a:t>e</a:t>
                      </a:r>
                      <a:r>
                        <a:rPr lang="en-US" sz="1000" dirty="0" smtClean="0">
                          <a:effectLst/>
                        </a:rPr>
                        <a:t>pt</a:t>
                      </a:r>
                      <a:r>
                        <a:rPr lang="en-US" sz="1000" spc="-5" dirty="0" smtClean="0">
                          <a:effectLst/>
                        </a:rPr>
                        <a:t>o</a:t>
                      </a:r>
                      <a:r>
                        <a:rPr lang="en-US" sz="1000" spc="5" dirty="0" smtClean="0">
                          <a:effectLst/>
                        </a:rPr>
                        <a:t>r</a:t>
                      </a:r>
                      <a:r>
                        <a:rPr lang="en-US" sz="1000" dirty="0" smtClean="0">
                          <a:effectLst/>
                        </a:rPr>
                        <a:t>s 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uctu</a:t>
                      </a:r>
                      <a:r>
                        <a:rPr lang="en-US" sz="1000" spc="5" dirty="0">
                          <a:effectLst/>
                        </a:rPr>
                        <a:t>ra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dy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mics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69850" marR="57150" indent="-635" algn="ctr">
                        <a:lnSpc>
                          <a:spcPct val="115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In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go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J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m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s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K</a:t>
                      </a:r>
                      <a:r>
                        <a:rPr lang="en-US" sz="1050" spc="5" dirty="0" err="1" smtClean="0">
                          <a:effectLst/>
                        </a:rPr>
                        <a:t>r</a:t>
                      </a:r>
                      <a:r>
                        <a:rPr lang="en-US" sz="1050" spc="-5" dirty="0" err="1" smtClean="0">
                          <a:effectLst/>
                        </a:rPr>
                        <a:t>e</a:t>
                      </a:r>
                      <a:r>
                        <a:rPr lang="en-US" sz="1050" dirty="0" err="1" smtClean="0">
                          <a:effectLst/>
                        </a:rPr>
                        <a:t>ig</a:t>
                      </a:r>
                      <a:r>
                        <a:rPr lang="en-US" sz="1050" spc="-5" dirty="0" err="1" smtClean="0">
                          <a:effectLst/>
                        </a:rPr>
                        <a:t>e</a:t>
                      </a:r>
                      <a:r>
                        <a:rPr lang="en-US" sz="1050" spc="5" dirty="0" err="1" smtClean="0">
                          <a:effectLst/>
                        </a:rPr>
                        <a:t>r</a:t>
                      </a:r>
                      <a:r>
                        <a:rPr lang="en-US" sz="1050" dirty="0" smtClean="0">
                          <a:effectLst/>
                        </a:rPr>
                        <a:t>,</a:t>
                      </a:r>
                      <a:r>
                        <a:rPr lang="en-US" sz="1050" spc="10" dirty="0" smtClean="0">
                          <a:effectLst/>
                        </a:rPr>
                        <a:t> </a:t>
                      </a:r>
                      <a:r>
                        <a:rPr lang="en-US" sz="1050" spc="-5" dirty="0">
                          <a:effectLst/>
                        </a:rPr>
                        <a:t>I</a:t>
                      </a:r>
                      <a:r>
                        <a:rPr lang="en-US" sz="1050" spc="5" dirty="0">
                          <a:effectLst/>
                        </a:rPr>
                        <a:t>v</a:t>
                      </a:r>
                      <a:r>
                        <a:rPr lang="en-US" sz="1050" dirty="0">
                          <a:effectLst/>
                        </a:rPr>
                        <a:t>et </a:t>
                      </a:r>
                      <a:r>
                        <a:rPr lang="en-US" sz="1050" spc="5" dirty="0">
                          <a:effectLst/>
                        </a:rPr>
                        <a:t>Ba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r,</a:t>
                      </a:r>
                      <a:r>
                        <a:rPr lang="en-US" sz="1050" spc="-10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Ji</a:t>
                      </a:r>
                      <a:r>
                        <a:rPr lang="en-US" sz="1050" dirty="0">
                          <a:effectLst/>
                        </a:rPr>
                        <a:t>y</a:t>
                      </a:r>
                      <a:r>
                        <a:rPr lang="en-US" sz="1050" spc="5" dirty="0">
                          <a:effectLst/>
                        </a:rPr>
                        <a:t>o</a:t>
                      </a:r>
                      <a:r>
                        <a:rPr lang="en-US" sz="1050" spc="-10" dirty="0">
                          <a:effectLst/>
                        </a:rPr>
                        <a:t>u</a:t>
                      </a:r>
                      <a:r>
                        <a:rPr lang="en-US" sz="1050" spc="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g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-5" dirty="0" err="1">
                          <a:effectLst/>
                        </a:rPr>
                        <a:t>L</a:t>
                      </a:r>
                      <a:r>
                        <a:rPr lang="en-US" sz="1050" dirty="0" err="1">
                          <a:effectLst/>
                        </a:rPr>
                        <a:t>ee</a:t>
                      </a:r>
                      <a:r>
                        <a:rPr lang="en-US" sz="1050" spc="5" dirty="0" err="1">
                          <a:effectLst/>
                        </a:rPr>
                        <a:t>,</a:t>
                      </a:r>
                      <a:r>
                        <a:rPr lang="en-US" sz="1050" dirty="0" err="1">
                          <a:effectLst/>
                        </a:rPr>
                        <a:t>A</a:t>
                      </a:r>
                      <a:r>
                        <a:rPr lang="en-US" sz="1050" spc="5" dirty="0" err="1">
                          <a:effectLst/>
                        </a:rPr>
                        <a:t>n</a:t>
                      </a:r>
                      <a:r>
                        <a:rPr lang="en-US" sz="1050" spc="-5" dirty="0" err="1">
                          <a:effectLst/>
                        </a:rPr>
                        <a:t>i</a:t>
                      </a:r>
                      <a:r>
                        <a:rPr lang="en-US" sz="1050" spc="5" dirty="0" err="1">
                          <a:effectLst/>
                        </a:rPr>
                        <a:t>n</a:t>
                      </a:r>
                      <a:r>
                        <a:rPr lang="en-US" sz="1050" spc="-10" dirty="0" err="1">
                          <a:effectLst/>
                        </a:rPr>
                        <a:t>d</a:t>
                      </a:r>
                      <a:r>
                        <a:rPr lang="en-US" sz="1050" spc="5" dirty="0" err="1">
                          <a:effectLst/>
                        </a:rPr>
                        <a:t>it</a:t>
                      </a:r>
                      <a:r>
                        <a:rPr lang="en-US" sz="1050" dirty="0" err="1">
                          <a:effectLst/>
                        </a:rPr>
                        <a:t>a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-5" dirty="0">
                          <a:effectLst/>
                        </a:rPr>
                        <a:t>D</a:t>
                      </a:r>
                      <a:r>
                        <a:rPr lang="en-US" sz="1050" spc="5" dirty="0">
                          <a:effectLst/>
                        </a:rPr>
                        <a:t>utt</a:t>
                      </a:r>
                      <a:r>
                        <a:rPr lang="en-US" sz="1050" spc="-10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spc="-5" dirty="0">
                          <a:effectLst/>
                        </a:rPr>
                        <a:t>I</a:t>
                      </a:r>
                      <a:r>
                        <a:rPr lang="en-US" sz="1050" spc="5" dirty="0">
                          <a:effectLst/>
                        </a:rPr>
                        <a:t>ndi</a:t>
                      </a:r>
                      <a:r>
                        <a:rPr lang="en-US" sz="1050" dirty="0">
                          <a:effectLst/>
                        </a:rPr>
                        <a:t>ra</a:t>
                      </a:r>
                      <a:r>
                        <a:rPr lang="en-US" sz="1050" spc="5" dirty="0">
                          <a:effectLst/>
                        </a:rPr>
                        <a:t> S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-10" dirty="0">
                          <a:effectLst/>
                        </a:rPr>
                        <a:t>r</a:t>
                      </a:r>
                      <a:r>
                        <a:rPr lang="en-US" sz="1050" spc="5" dirty="0">
                          <a:effectLst/>
                        </a:rPr>
                        <a:t>iva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spc="-10" dirty="0">
                          <a:effectLst/>
                        </a:rPr>
                        <a:t>t</a:t>
                      </a:r>
                      <a:r>
                        <a:rPr lang="en-US" sz="1050" spc="5" dirty="0">
                          <a:effectLst/>
                        </a:rPr>
                        <a:t>av</a:t>
                      </a:r>
                      <a:r>
                        <a:rPr lang="en-US" sz="10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 smtClean="0">
                          <a:effectLst/>
                        </a:rPr>
                        <a:t>          T</a:t>
                      </a:r>
                      <a:r>
                        <a:rPr lang="en-US" sz="1200" spc="5" dirty="0" smtClean="0">
                          <a:effectLst/>
                        </a:rPr>
                        <a:t>R</a:t>
                      </a:r>
                      <a:r>
                        <a:rPr lang="en-US" sz="1200" dirty="0" smtClean="0">
                          <a:effectLst/>
                        </a:rPr>
                        <a:t>&amp;</a:t>
                      </a:r>
                      <a:r>
                        <a:rPr lang="en-US" sz="1200" spc="5" dirty="0" smtClean="0">
                          <a:effectLst/>
                        </a:rPr>
                        <a:t>D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278">
                <a:tc>
                  <a:txBody>
                    <a:bodyPr/>
                    <a:lstStyle/>
                    <a:p>
                      <a:pPr marL="0" marR="0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  </a:t>
                      </a:r>
                    </a:p>
                    <a:p>
                      <a:pPr marL="0" marR="0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     </a:t>
                      </a:r>
                      <a:r>
                        <a:rPr lang="en-US" sz="1200" dirty="0" smtClean="0">
                          <a:effectLst/>
                        </a:rPr>
                        <a:t>C</a:t>
                      </a:r>
                      <a:r>
                        <a:rPr lang="en-US" sz="1200" spc="-5" dirty="0" smtClean="0">
                          <a:effectLst/>
                        </a:rPr>
                        <a:t>&amp;</a:t>
                      </a:r>
                      <a:r>
                        <a:rPr lang="en-US" sz="1200" dirty="0" smtClean="0">
                          <a:effectLst/>
                        </a:rPr>
                        <a:t>S</a:t>
                      </a:r>
                      <a:r>
                        <a:rPr lang="en-US" sz="1200" spc="5" dirty="0" smtClean="0">
                          <a:effectLst/>
                        </a:rPr>
                        <a:t>P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445770" marR="84455" indent="-33401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cium E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y 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d </a:t>
                      </a:r>
                      <a:r>
                        <a:rPr lang="en-US" sz="1000" spc="-5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ra</a:t>
                      </a:r>
                      <a:r>
                        <a:rPr lang="en-US" sz="1000" spc="10">
                          <a:effectLst/>
                        </a:rPr>
                        <a:t>n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mitt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r 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ele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at 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h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N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u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mu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cu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r Ju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ct</a:t>
                      </a:r>
                      <a:r>
                        <a:rPr lang="en-US" sz="1000" spc="15">
                          <a:effectLst/>
                        </a:rPr>
                        <a:t>i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1320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St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p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h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D.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M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Ma</a:t>
                      </a:r>
                      <a:r>
                        <a:rPr lang="en-US" sz="1050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k</a:t>
                      </a:r>
                      <a:r>
                        <a:rPr lang="en-US" sz="1050" spc="5" dirty="0">
                          <a:effectLst/>
                        </a:rPr>
                        <a:t>u</a:t>
                      </a:r>
                      <a:r>
                        <a:rPr lang="en-US" sz="1050" dirty="0">
                          <a:effectLst/>
                        </a:rPr>
                        <a:t>s</a:t>
                      </a:r>
                      <a:r>
                        <a:rPr lang="en-US" sz="1050" spc="5" dirty="0">
                          <a:effectLst/>
                        </a:rPr>
                        <a:t> Ditt</a:t>
                      </a:r>
                      <a:r>
                        <a:rPr lang="en-US" sz="1050" spc="-10" dirty="0">
                          <a:effectLst/>
                        </a:rPr>
                        <a:t>r</a:t>
                      </a:r>
                      <a:r>
                        <a:rPr lang="en-US" sz="1050" spc="5" dirty="0">
                          <a:effectLst/>
                        </a:rPr>
                        <a:t>i</a:t>
                      </a:r>
                      <a:r>
                        <a:rPr lang="en-US" sz="1050" dirty="0">
                          <a:effectLst/>
                        </a:rPr>
                        <a:t>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30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120">
                <a:tc>
                  <a:txBody>
                    <a:bodyPr/>
                    <a:lstStyle/>
                    <a:p>
                      <a:pPr marL="0" marR="0">
                        <a:lnSpc>
                          <a:spcPts val="8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9621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56210" marR="0">
                        <a:lnSpc>
                          <a:spcPct val="11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M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-5">
                          <a:effectLst/>
                        </a:rPr>
                        <a:t>el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g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h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15">
                          <a:effectLst/>
                        </a:rPr>
                        <a:t>y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mic Fcε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mb</a:t>
                      </a:r>
                      <a:r>
                        <a:rPr lang="en-US" sz="1000" spc="5">
                          <a:effectLst/>
                        </a:rPr>
                        <a:t>ra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endParaRPr lang="en-US" sz="1050">
                        <a:effectLst/>
                      </a:endParaRPr>
                    </a:p>
                    <a:p>
                      <a:pPr marL="17145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pe</a:t>
                      </a:r>
                      <a:r>
                        <a:rPr lang="en-US" sz="1000" spc="1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fo</a:t>
                      </a:r>
                      <a:r>
                        <a:rPr lang="en-US" sz="1000">
                          <a:effectLst/>
                        </a:rPr>
                        <a:t>r 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g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g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1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d 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10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cyt</a:t>
                      </a:r>
                      <a:r>
                        <a:rPr lang="en-US" sz="1000" spc="-5">
                          <a:effectLst/>
                        </a:rPr>
                        <a:t>os</a:t>
                      </a:r>
                      <a:r>
                        <a:rPr lang="en-US" sz="1000" spc="1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58190" marR="204470" indent="-521335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050" spc="5">
                          <a:effectLst/>
                        </a:rPr>
                        <a:t>Ja</a:t>
                      </a:r>
                      <a:r>
                        <a:rPr lang="en-US" sz="1050" spc="-5">
                          <a:effectLst/>
                        </a:rPr>
                        <a:t>m</a:t>
                      </a:r>
                      <a:r>
                        <a:rPr lang="en-US" sz="1050">
                          <a:effectLst/>
                        </a:rPr>
                        <a:t>es</a:t>
                      </a:r>
                      <a:r>
                        <a:rPr lang="en-US" sz="1050" spc="-5">
                          <a:effectLst/>
                        </a:rPr>
                        <a:t> F</a:t>
                      </a:r>
                      <a:r>
                        <a:rPr lang="en-US" sz="1050" spc="5">
                          <a:effectLst/>
                        </a:rPr>
                        <a:t>a</a:t>
                      </a:r>
                      <a:r>
                        <a:rPr lang="en-US" sz="1050">
                          <a:effectLst/>
                        </a:rPr>
                        <a:t>e</a:t>
                      </a:r>
                      <a:r>
                        <a:rPr lang="en-US" sz="1050" spc="5">
                          <a:effectLst/>
                        </a:rPr>
                        <a:t>d</a:t>
                      </a:r>
                      <a:r>
                        <a:rPr lang="en-US" sz="1050">
                          <a:effectLst/>
                        </a:rPr>
                        <a:t>er,</a:t>
                      </a:r>
                      <a:r>
                        <a:rPr lang="en-US" sz="1050" spc="-5">
                          <a:effectLst/>
                        </a:rPr>
                        <a:t> W</a:t>
                      </a: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en-US" sz="1050" spc="-5">
                          <a:effectLst/>
                        </a:rPr>
                        <a:t>ll</a:t>
                      </a: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en-US" sz="1050" spc="5">
                          <a:effectLst/>
                        </a:rPr>
                        <a:t>a</a:t>
                      </a:r>
                      <a:r>
                        <a:rPr lang="en-US" sz="1050">
                          <a:effectLst/>
                        </a:rPr>
                        <a:t>m H</a:t>
                      </a:r>
                      <a:r>
                        <a:rPr lang="en-US" sz="1050" spc="-5">
                          <a:effectLst/>
                        </a:rPr>
                        <a:t>l</a:t>
                      </a:r>
                      <a:r>
                        <a:rPr lang="en-US" sz="1050" spc="5">
                          <a:effectLst/>
                        </a:rPr>
                        <a:t>a</a:t>
                      </a:r>
                      <a:r>
                        <a:rPr lang="en-US" sz="1050" spc="10">
                          <a:effectLst/>
                        </a:rPr>
                        <a:t>v</a:t>
                      </a:r>
                      <a:r>
                        <a:rPr lang="en-US" sz="1050" spc="5">
                          <a:effectLst/>
                        </a:rPr>
                        <a:t>a</a:t>
                      </a:r>
                      <a:r>
                        <a:rPr lang="en-US" sz="1050">
                          <a:effectLst/>
                        </a:rPr>
                        <a:t>c</a:t>
                      </a:r>
                      <a:r>
                        <a:rPr lang="en-US" sz="1050" spc="-5">
                          <a:effectLst/>
                        </a:rPr>
                        <a:t>ek</a:t>
                      </a:r>
                      <a:r>
                        <a:rPr lang="en-US" sz="1050">
                          <a:effectLst/>
                        </a:rPr>
                        <a:t>, B</a:t>
                      </a:r>
                      <a:r>
                        <a:rPr lang="en-US" sz="1050" spc="5">
                          <a:effectLst/>
                        </a:rPr>
                        <a:t>r</a:t>
                      </a:r>
                      <a:r>
                        <a:rPr lang="en-US" sz="1050">
                          <a:effectLst/>
                        </a:rPr>
                        <a:t>idg</a:t>
                      </a:r>
                      <a:r>
                        <a:rPr lang="en-US" sz="1050" spc="-5">
                          <a:effectLst/>
                        </a:rPr>
                        <a:t>e</a:t>
                      </a:r>
                      <a:r>
                        <a:rPr lang="en-US" sz="1050">
                          <a:effectLst/>
                        </a:rPr>
                        <a:t>t </a:t>
                      </a:r>
                      <a:r>
                        <a:rPr lang="en-US" sz="1050" spc="-5">
                          <a:effectLst/>
                        </a:rPr>
                        <a:t>W</a:t>
                      </a: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en-US" sz="1050" spc="-5">
                          <a:effectLst/>
                        </a:rPr>
                        <a:t>l</a:t>
                      </a:r>
                      <a:r>
                        <a:rPr lang="en-US" sz="1050" spc="5">
                          <a:effectLst/>
                        </a:rPr>
                        <a:t>s</a:t>
                      </a:r>
                      <a:r>
                        <a:rPr lang="en-US" sz="1050" spc="-5">
                          <a:effectLst/>
                        </a:rPr>
                        <a:t>o</a:t>
                      </a:r>
                      <a:r>
                        <a:rPr lang="en-US" sz="105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8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30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120">
                <a:tc>
                  <a:txBody>
                    <a:bodyPr/>
                    <a:lstStyle/>
                    <a:p>
                      <a:pPr marL="0" marR="0"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930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578485" marR="635" indent="-545465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-d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uctu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 </a:t>
                      </a:r>
                      <a:r>
                        <a:rPr lang="en-US" sz="1000" spc="-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cti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 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 n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on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it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578485" marR="635" indent="-545465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3820" marR="7239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dirty="0">
                          <a:effectLst/>
                        </a:rPr>
                        <a:t>tin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arr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T</a:t>
                      </a:r>
                      <a:r>
                        <a:rPr lang="en-US" sz="1050" dirty="0">
                          <a:effectLst/>
                        </a:rPr>
                        <a:t>erre</a:t>
                      </a:r>
                      <a:r>
                        <a:rPr lang="en-US" sz="1050" spc="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ce </a:t>
                      </a:r>
                      <a:r>
                        <a:rPr lang="en-US" sz="1050" spc="5" dirty="0" smtClean="0">
                          <a:effectLst/>
                        </a:rPr>
                        <a:t>S</a:t>
                      </a:r>
                      <a:r>
                        <a:rPr lang="en-US" sz="1050" dirty="0" smtClean="0">
                          <a:effectLst/>
                        </a:rPr>
                        <a:t>ej</a:t>
                      </a:r>
                      <a:r>
                        <a:rPr lang="en-US" sz="1050" spc="5" dirty="0" smtClean="0">
                          <a:effectLst/>
                        </a:rPr>
                        <a:t>now</a:t>
                      </a:r>
                      <a:r>
                        <a:rPr lang="en-US" sz="1050" spc="-5" dirty="0" smtClean="0">
                          <a:effectLst/>
                        </a:rPr>
                        <a:t>sk</a:t>
                      </a:r>
                      <a:r>
                        <a:rPr lang="en-US" sz="1050" spc="5" dirty="0" smtClean="0">
                          <a:effectLst/>
                        </a:rPr>
                        <a:t>i</a:t>
                      </a:r>
                      <a:r>
                        <a:rPr lang="en-US" sz="1050" dirty="0" smtClean="0">
                          <a:effectLst/>
                        </a:rPr>
                        <a:t>,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050" spc="-5" dirty="0" smtClean="0">
                          <a:effectLst/>
                        </a:rPr>
                        <a:t>T</a:t>
                      </a:r>
                      <a:r>
                        <a:rPr lang="en-US" sz="1050" spc="5" dirty="0" smtClean="0">
                          <a:effectLst/>
                        </a:rPr>
                        <a:t>o</a:t>
                      </a:r>
                      <a:r>
                        <a:rPr lang="en-US" sz="1050" dirty="0" smtClean="0">
                          <a:effectLst/>
                        </a:rPr>
                        <a:t>m</a:t>
                      </a:r>
                      <a:r>
                        <a:rPr lang="en-US" sz="1050" spc="-5" dirty="0" smtClean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Ba</a:t>
                      </a:r>
                      <a:r>
                        <a:rPr lang="en-US" sz="1050" dirty="0">
                          <a:effectLst/>
                        </a:rPr>
                        <a:t>r</a:t>
                      </a:r>
                      <a:r>
                        <a:rPr lang="en-US" sz="1050" spc="5" dirty="0">
                          <a:effectLst/>
                        </a:rPr>
                        <a:t>tol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3464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2l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018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19748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2203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In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f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ci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-d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ve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G</a:t>
                      </a:r>
                      <a:r>
                        <a:rPr lang="en-US" sz="1000" spc="10" dirty="0">
                          <a:effectLst/>
                        </a:rPr>
                        <a:t>en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endParaRPr lang="en-US" sz="1050" dirty="0">
                        <a:effectLst/>
                      </a:endParaRPr>
                    </a:p>
                    <a:p>
                      <a:pPr marL="241935" marR="0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el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w</a:t>
                      </a:r>
                      <a:r>
                        <a:rPr lang="en-US" sz="1000" dirty="0">
                          <a:effectLst/>
                        </a:rPr>
                        <a:t>ith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Simu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15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gi</a:t>
                      </a:r>
                      <a:r>
                        <a:rPr lang="en-US" sz="1000" spc="-5" dirty="0">
                          <a:effectLst/>
                        </a:rPr>
                        <a:t>ne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28270" marR="117475" indent="2540" algn="ctr">
                        <a:lnSpc>
                          <a:spcPct val="115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050" spc="5" dirty="0">
                          <a:effectLst/>
                        </a:rPr>
                        <a:t>M</a:t>
                      </a:r>
                      <a:r>
                        <a:rPr lang="en-US" sz="1050" dirty="0">
                          <a:effectLst/>
                        </a:rPr>
                        <a:t>ic</a:t>
                      </a:r>
                      <a:r>
                        <a:rPr lang="en-US" sz="1050" spc="5" dirty="0">
                          <a:effectLst/>
                        </a:rPr>
                        <a:t>ha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l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Huc</a:t>
                      </a:r>
                      <a:r>
                        <a:rPr lang="en-US" sz="1050" spc="-5" dirty="0" err="1">
                          <a:effectLst/>
                        </a:rPr>
                        <a:t>k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St</a:t>
                      </a:r>
                      <a:r>
                        <a:rPr lang="en-US" sz="1050" spc="-5" dirty="0">
                          <a:effectLst/>
                        </a:rPr>
                        <a:t>ev</a:t>
                      </a:r>
                      <a:r>
                        <a:rPr lang="en-US" sz="1050" dirty="0">
                          <a:effectLst/>
                        </a:rPr>
                        <a:t>e</a:t>
                      </a:r>
                      <a:r>
                        <a:rPr lang="en-US" sz="1050" spc="10" dirty="0">
                          <a:effectLst/>
                        </a:rPr>
                        <a:t> </a:t>
                      </a:r>
                      <a:r>
                        <a:rPr lang="en-US" sz="1050" spc="-5" dirty="0">
                          <a:effectLst/>
                        </a:rPr>
                        <a:t>An</a:t>
                      </a:r>
                      <a:r>
                        <a:rPr lang="en-US" sz="1050" dirty="0">
                          <a:effectLst/>
                        </a:rPr>
                        <a:t>d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spc="10" dirty="0">
                          <a:effectLst/>
                        </a:rPr>
                        <a:t>w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I</a:t>
                      </a:r>
                      <a:r>
                        <a:rPr lang="en-US" sz="1050" spc="5" dirty="0">
                          <a:effectLst/>
                        </a:rPr>
                        <a:t>o</a:t>
                      </a:r>
                      <a:r>
                        <a:rPr lang="en-US" sz="1050" dirty="0">
                          <a:effectLst/>
                        </a:rPr>
                        <a:t>n </a:t>
                      </a:r>
                      <a:r>
                        <a:rPr lang="en-US" sz="1050" spc="5" dirty="0" err="1">
                          <a:effectLst/>
                        </a:rPr>
                        <a:t>M</a:t>
                      </a:r>
                      <a:r>
                        <a:rPr lang="en-US" sz="1050" spc="-5" dirty="0" err="1">
                          <a:effectLst/>
                        </a:rPr>
                        <a:t>o</a:t>
                      </a:r>
                      <a:r>
                        <a:rPr lang="en-US" sz="1050" spc="5" dirty="0" err="1">
                          <a:effectLst/>
                        </a:rPr>
                        <a:t>rar</a:t>
                      </a:r>
                      <a:r>
                        <a:rPr lang="en-US" sz="1050" dirty="0" err="1">
                          <a:effectLst/>
                        </a:rPr>
                        <a:t>u</a:t>
                      </a:r>
                      <a:r>
                        <a:rPr lang="en-US" sz="1050" spc="-5" dirty="0" err="1">
                          <a:effectLst/>
                        </a:rPr>
                        <a:t>,</a:t>
                      </a:r>
                      <a:r>
                        <a:rPr lang="en-US" sz="1050" dirty="0" err="1">
                          <a:effectLst/>
                        </a:rPr>
                        <a:t>J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dirty="0" err="1">
                          <a:effectLst/>
                        </a:rPr>
                        <a:t>m</a:t>
                      </a:r>
                      <a:r>
                        <a:rPr lang="en-US" sz="1050" spc="-5" dirty="0" err="1">
                          <a:effectLst/>
                        </a:rPr>
                        <a:t>e</a:t>
                      </a:r>
                      <a:r>
                        <a:rPr lang="en-US" sz="1050" dirty="0" err="1">
                          <a:effectLst/>
                        </a:rPr>
                        <a:t>s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Sc</a:t>
                      </a:r>
                      <a:r>
                        <a:rPr lang="en-US" sz="1050" spc="5" dirty="0" err="1">
                          <a:effectLst/>
                        </a:rPr>
                        <a:t>ha</a:t>
                      </a:r>
                      <a:r>
                        <a:rPr lang="en-US" sz="1050" spc="-5" dirty="0" err="1">
                          <a:effectLst/>
                        </a:rPr>
                        <a:t>ff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L</a:t>
                      </a:r>
                      <a:r>
                        <a:rPr lang="en-US" sz="1050" spc="10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s</a:t>
                      </a:r>
                      <a:r>
                        <a:rPr lang="en-US" sz="1050" spc="-5" dirty="0">
                          <a:effectLst/>
                        </a:rPr>
                        <a:t> L</a:t>
                      </a:r>
                      <a:r>
                        <a:rPr lang="en-US" sz="1050" spc="5" dirty="0">
                          <a:effectLst/>
                        </a:rPr>
                        <a:t>o</a:t>
                      </a:r>
                      <a:r>
                        <a:rPr lang="en-US" sz="1050" spc="10" dirty="0">
                          <a:effectLst/>
                        </a:rPr>
                        <a:t>e</a:t>
                      </a:r>
                      <a:r>
                        <a:rPr lang="en-US" sz="1050" spc="-5" dirty="0">
                          <a:effectLst/>
                        </a:rPr>
                        <a:t>w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o</a:t>
                      </a:r>
                      <a:r>
                        <a:rPr lang="en-US" sz="1050" dirty="0">
                          <a:effectLst/>
                        </a:rPr>
                        <a:t>g</a:t>
                      </a:r>
                      <a:r>
                        <a:rPr lang="en-US" sz="1050" spc="-5" dirty="0">
                          <a:effectLst/>
                        </a:rPr>
                        <a:t>er </a:t>
                      </a:r>
                      <a:r>
                        <a:rPr lang="en-US" sz="1050" dirty="0">
                          <a:effectLst/>
                        </a:rPr>
                        <a:t>B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en</a:t>
                      </a:r>
                      <a:r>
                        <a:rPr lang="en-US" sz="1050" dirty="0">
                          <a:effectLst/>
                        </a:rPr>
                        <a:t>t,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Ma</a:t>
                      </a:r>
                      <a:r>
                        <a:rPr lang="en-US" sz="1050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k</a:t>
                      </a:r>
                      <a:r>
                        <a:rPr lang="en-US" sz="1050" spc="5" dirty="0">
                          <a:effectLst/>
                        </a:rPr>
                        <a:t>u</a:t>
                      </a:r>
                      <a:r>
                        <a:rPr lang="en-US" sz="1050" dirty="0">
                          <a:effectLst/>
                        </a:rPr>
                        <a:t>s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 err="1">
                          <a:effectLst/>
                        </a:rPr>
                        <a:t>Ditt</a:t>
                      </a:r>
                      <a:r>
                        <a:rPr lang="en-US" sz="1050" dirty="0" err="1">
                          <a:effectLst/>
                        </a:rPr>
                        <a:t>r</a:t>
                      </a:r>
                      <a:r>
                        <a:rPr lang="en-US" sz="1050" spc="5" dirty="0" err="1">
                          <a:effectLst/>
                        </a:rPr>
                        <a:t>i</a:t>
                      </a:r>
                      <a:r>
                        <a:rPr lang="en-US" sz="1050" dirty="0" err="1">
                          <a:effectLst/>
                        </a:rPr>
                        <a:t>c</a:t>
                      </a:r>
                      <a:r>
                        <a:rPr lang="en-US" sz="1050" spc="-10" dirty="0" err="1">
                          <a:effectLst/>
                        </a:rPr>
                        <a:t>h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5" dirty="0">
                          <a:effectLst/>
                        </a:rPr>
                        <a:t> G</a:t>
                      </a:r>
                      <a:r>
                        <a:rPr lang="en-US" sz="1050" spc="-10" dirty="0">
                          <a:effectLst/>
                        </a:rPr>
                        <a:t>u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spc="5" dirty="0">
                          <a:effectLst/>
                        </a:rPr>
                        <a:t>tav</a:t>
                      </a:r>
                      <a:r>
                        <a:rPr lang="en-US" sz="1050" dirty="0">
                          <a:effectLst/>
                        </a:rPr>
                        <a:t>o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-5" dirty="0">
                          <a:effectLst/>
                        </a:rPr>
                        <a:t>K</a:t>
                      </a:r>
                      <a:r>
                        <a:rPr lang="en-US" sz="1050" dirty="0">
                          <a:effectLst/>
                        </a:rPr>
                        <a:t>. </a:t>
                      </a:r>
                      <a:r>
                        <a:rPr lang="en-US" sz="1050" spc="5" dirty="0">
                          <a:effectLst/>
                        </a:rPr>
                        <a:t>Ro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d</a:t>
                      </a:r>
                      <a:r>
                        <a:rPr lang="en-US" sz="1050" dirty="0">
                          <a:effectLst/>
                        </a:rPr>
                        <a:t>e,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-10" dirty="0">
                          <a:effectLst/>
                        </a:rPr>
                        <a:t>R</a:t>
                      </a:r>
                      <a:r>
                        <a:rPr lang="en-US" sz="1050" spc="5" dirty="0">
                          <a:effectLst/>
                        </a:rPr>
                        <a:t>o</a:t>
                      </a:r>
                      <a:r>
                        <a:rPr lang="en-US" sz="1050" spc="-5" dirty="0">
                          <a:effectLst/>
                        </a:rPr>
                        <a:t>b</a:t>
                      </a:r>
                      <a:r>
                        <a:rPr lang="en-US" sz="1050" dirty="0">
                          <a:effectLst/>
                        </a:rPr>
                        <a:t>ert </a:t>
                      </a:r>
                      <a:r>
                        <a:rPr lang="en-US" sz="1050" spc="-5" dirty="0">
                          <a:effectLst/>
                        </a:rPr>
                        <a:t>F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r>
                        <a:rPr lang="en-US" sz="1050" spc="5" dirty="0">
                          <a:effectLst/>
                        </a:rPr>
                        <a:t> Mu</a:t>
                      </a:r>
                      <a:r>
                        <a:rPr lang="en-US" sz="1050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p</a:t>
                      </a:r>
                      <a:r>
                        <a:rPr lang="en-US" sz="1050" dirty="0">
                          <a:effectLst/>
                        </a:rPr>
                        <a:t>hy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7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13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91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22885" marR="212725" indent="-1905" algn="ctr">
                        <a:lnSpc>
                          <a:spcPct val="115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U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g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10">
                          <a:effectLst/>
                        </a:rPr>
                        <a:t>n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ra</a:t>
                      </a:r>
                      <a:r>
                        <a:rPr lang="en-US" sz="1000">
                          <a:effectLst/>
                        </a:rPr>
                        <a:t>ti</a:t>
                      </a:r>
                      <a:r>
                        <a:rPr lang="en-US" sz="1000" spc="-5">
                          <a:effectLst/>
                        </a:rPr>
                        <a:t>v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 spc="10">
                          <a:effectLst/>
                        </a:rPr>
                        <a:t>d</a:t>
                      </a:r>
                      <a:r>
                        <a:rPr lang="en-US" sz="1000" spc="-5">
                          <a:effectLst/>
                        </a:rPr>
                        <a:t>el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f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l 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g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5">
                          <a:effectLst/>
                        </a:rPr>
                        <a:t>z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ti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5">
                          <a:effectLst/>
                        </a:rPr>
                        <a:t>nv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tig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te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10">
                          <a:effectLst/>
                        </a:rPr>
                        <a:t>u</a:t>
                      </a:r>
                      <a:r>
                        <a:rPr lang="en-US" sz="1000">
                          <a:effectLst/>
                        </a:rPr>
                        <a:t>m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r c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l </a:t>
                      </a:r>
                      <a:r>
                        <a:rPr lang="en-US" sz="1000" spc="5">
                          <a:effectLst/>
                        </a:rPr>
                        <a:t>h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g</a:t>
                      </a:r>
                      <a:r>
                        <a:rPr lang="en-US" sz="1000" spc="-5">
                          <a:effectLst/>
                        </a:rPr>
                        <a:t>ene</a:t>
                      </a:r>
                      <a:r>
                        <a:rPr lang="en-US" sz="1000">
                          <a:effectLst/>
                        </a:rPr>
                        <a:t>ity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</a:rPr>
                        <a:t>               </a:t>
                      </a:r>
                      <a:r>
                        <a:rPr lang="en-US" sz="1050" dirty="0" smtClean="0">
                          <a:effectLst/>
                        </a:rPr>
                        <a:t>St</a:t>
                      </a:r>
                      <a:r>
                        <a:rPr lang="en-US" sz="1050" spc="-5" dirty="0" smtClean="0">
                          <a:effectLst/>
                        </a:rPr>
                        <a:t>eve</a:t>
                      </a:r>
                      <a:r>
                        <a:rPr lang="en-US" sz="1050" dirty="0" smtClean="0">
                          <a:effectLst/>
                        </a:rPr>
                        <a:t>n</a:t>
                      </a:r>
                      <a:r>
                        <a:rPr lang="en-US" sz="1050" spc="-5" dirty="0" smtClean="0">
                          <a:effectLst/>
                        </a:rPr>
                        <a:t> </a:t>
                      </a:r>
                      <a:r>
                        <a:rPr lang="en-US" sz="1050" spc="10" dirty="0" err="1">
                          <a:effectLst/>
                        </a:rPr>
                        <a:t>A</a:t>
                      </a:r>
                      <a:r>
                        <a:rPr lang="en-US" sz="1050" spc="-5" dirty="0" err="1">
                          <a:effectLst/>
                        </a:rPr>
                        <a:t>l</a:t>
                      </a:r>
                      <a:r>
                        <a:rPr lang="en-US" sz="1050" dirty="0" err="1">
                          <a:effectLst/>
                        </a:rPr>
                        <a:t>t</a:t>
                      </a:r>
                      <a:r>
                        <a:rPr lang="en-US" sz="1050" spc="-5" dirty="0" err="1">
                          <a:effectLst/>
                        </a:rPr>
                        <a:t>s</a:t>
                      </a:r>
                      <a:r>
                        <a:rPr lang="en-US" sz="1050" dirty="0" err="1">
                          <a:effectLst/>
                        </a:rPr>
                        <a:t>c</a:t>
                      </a:r>
                      <a:r>
                        <a:rPr lang="en-US" sz="1050" spc="5" dirty="0" err="1">
                          <a:effectLst/>
                        </a:rPr>
                        <a:t>h</a:t>
                      </a:r>
                      <a:r>
                        <a:rPr lang="en-US" sz="1050" spc="10" dirty="0" err="1">
                          <a:effectLst/>
                        </a:rPr>
                        <a:t>u</a:t>
                      </a:r>
                      <a:r>
                        <a:rPr lang="en-US" sz="1050" spc="-5" dirty="0" err="1">
                          <a:effectLst/>
                        </a:rPr>
                        <a:t>le</a:t>
                      </a:r>
                      <a:r>
                        <a:rPr lang="en-US" sz="1050" spc="5" dirty="0" err="1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-5" dirty="0" err="1">
                          <a:effectLst/>
                        </a:rPr>
                        <a:t>L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spc="-5" dirty="0" err="1">
                          <a:effectLst/>
                        </a:rPr>
                        <a:t>n</a:t>
                      </a:r>
                      <a:r>
                        <a:rPr lang="en-US" sz="1050" dirty="0" err="1">
                          <a:effectLst/>
                        </a:rPr>
                        <a:t>i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spc="10" dirty="0">
                          <a:effectLst/>
                        </a:rPr>
                        <a:t>W</a:t>
                      </a:r>
                      <a:r>
                        <a:rPr lang="en-US" sz="1050" dirty="0">
                          <a:effectLst/>
                        </a:rPr>
                        <a:t>u,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15" dirty="0">
                          <a:effectLst/>
                        </a:rPr>
                        <a:t>R</a:t>
                      </a:r>
                      <a:r>
                        <a:rPr lang="en-US" sz="1050" spc="5" dirty="0">
                          <a:effectLst/>
                        </a:rPr>
                        <a:t>o</a:t>
                      </a:r>
                      <a:r>
                        <a:rPr lang="en-US" sz="1050" spc="-5" dirty="0">
                          <a:effectLst/>
                        </a:rPr>
                        <a:t>b</a:t>
                      </a:r>
                      <a:r>
                        <a:rPr lang="en-US" sz="1050" dirty="0">
                          <a:effectLst/>
                        </a:rPr>
                        <a:t>ert </a:t>
                      </a:r>
                      <a:r>
                        <a:rPr lang="en-US" sz="1050" spc="-5" dirty="0">
                          <a:effectLst/>
                        </a:rPr>
                        <a:t>F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316230" marR="305435" algn="ctr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spc="5" dirty="0">
                          <a:effectLst/>
                        </a:rPr>
                        <a:t>Mu</a:t>
                      </a:r>
                      <a:r>
                        <a:rPr lang="en-US" sz="1050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p</a:t>
                      </a:r>
                      <a:r>
                        <a:rPr lang="en-US" sz="1050" dirty="0">
                          <a:effectLst/>
                        </a:rPr>
                        <a:t>hy,</a:t>
                      </a:r>
                      <a:r>
                        <a:rPr lang="en-US" sz="1050" spc="5" dirty="0">
                          <a:effectLst/>
                        </a:rPr>
                        <a:t> Gu</a:t>
                      </a:r>
                      <a:r>
                        <a:rPr lang="en-US" sz="1050" spc="-5" dirty="0">
                          <a:effectLst/>
                        </a:rPr>
                        <a:t>s</a:t>
                      </a:r>
                      <a:r>
                        <a:rPr lang="en-US" sz="1050" spc="5" dirty="0">
                          <a:effectLst/>
                        </a:rPr>
                        <a:t>t</a:t>
                      </a:r>
                      <a:r>
                        <a:rPr lang="en-US" sz="1050" spc="-10" dirty="0">
                          <a:effectLst/>
                        </a:rPr>
                        <a:t>a</a:t>
                      </a:r>
                      <a:r>
                        <a:rPr lang="en-US" sz="1050" spc="5" dirty="0">
                          <a:effectLst/>
                        </a:rPr>
                        <a:t>v</a:t>
                      </a:r>
                      <a:r>
                        <a:rPr lang="en-US" sz="1050" dirty="0">
                          <a:effectLst/>
                        </a:rPr>
                        <a:t>o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-5" dirty="0">
                          <a:effectLst/>
                        </a:rPr>
                        <a:t>K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r>
                        <a:rPr lang="en-US" sz="1050" spc="5" dirty="0">
                          <a:effectLst/>
                        </a:rPr>
                        <a:t> Ro</a:t>
                      </a:r>
                      <a:r>
                        <a:rPr lang="en-US" sz="1050" spc="-10" dirty="0">
                          <a:effectLst/>
                        </a:rPr>
                        <a:t>hd</a:t>
                      </a:r>
                      <a:r>
                        <a:rPr lang="en-US" sz="1050" dirty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913"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657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41070" marR="102235" indent="-812165">
                        <a:lnSpc>
                          <a:spcPts val="102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</a:t>
                      </a:r>
                      <a:r>
                        <a:rPr lang="en-US" sz="1000" spc="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-t</a:t>
                      </a:r>
                      <a:r>
                        <a:rPr lang="en-US" sz="1000" spc="5" dirty="0">
                          <a:effectLst/>
                        </a:rPr>
                        <a:t>hr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ug</a:t>
                      </a:r>
                      <a:r>
                        <a:rPr lang="en-US" sz="1000" spc="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put 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nn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EM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fo</a:t>
                      </a:r>
                      <a:r>
                        <a:rPr lang="en-US" sz="1000" dirty="0">
                          <a:effectLst/>
                        </a:rPr>
                        <a:t>r </a:t>
                      </a:r>
                      <a:r>
                        <a:rPr lang="en-US" sz="1000" spc="-5" dirty="0">
                          <a:effectLst/>
                        </a:rPr>
                        <a:t>ne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ra</a:t>
                      </a:r>
                      <a:r>
                        <a:rPr lang="en-US" sz="1000" dirty="0">
                          <a:effectLst/>
                        </a:rPr>
                        <a:t>l 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uctu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J</a:t>
                      </a:r>
                      <a:r>
                        <a:rPr lang="en-US" sz="1050" spc="-5" dirty="0" smtClean="0">
                          <a:effectLst/>
                        </a:rPr>
                        <a:t>ef</a:t>
                      </a:r>
                      <a:r>
                        <a:rPr lang="en-US" sz="1050" dirty="0" smtClean="0">
                          <a:effectLst/>
                        </a:rPr>
                        <a:t>f</a:t>
                      </a:r>
                      <a:r>
                        <a:rPr lang="en-US" sz="1050" spc="-5" dirty="0" smtClean="0">
                          <a:effectLst/>
                        </a:rPr>
                        <a:t> </a:t>
                      </a:r>
                      <a:r>
                        <a:rPr lang="en-US" sz="1050" spc="-5" dirty="0" err="1">
                          <a:effectLst/>
                        </a:rPr>
                        <a:t>L</a:t>
                      </a:r>
                      <a:r>
                        <a:rPr lang="en-US" sz="1050" dirty="0" err="1">
                          <a:effectLst/>
                        </a:rPr>
                        <a:t>ic</a:t>
                      </a:r>
                      <a:r>
                        <a:rPr lang="en-US" sz="1050" spc="5" dirty="0" err="1">
                          <a:effectLst/>
                        </a:rPr>
                        <a:t>h</a:t>
                      </a:r>
                      <a:r>
                        <a:rPr lang="en-US" sz="1050" dirty="0" err="1">
                          <a:effectLst/>
                        </a:rPr>
                        <a:t>tm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spc="-5" dirty="0" err="1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15" dirty="0">
                          <a:effectLst/>
                        </a:rPr>
                        <a:t>J</a:t>
                      </a:r>
                      <a:r>
                        <a:rPr lang="en-US" sz="1050" spc="-5" dirty="0">
                          <a:effectLst/>
                        </a:rPr>
                        <a:t>os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 M</a:t>
                      </a:r>
                      <a:r>
                        <a:rPr lang="en-US" sz="1050" spc="-5" dirty="0">
                          <a:effectLst/>
                        </a:rPr>
                        <a:t>o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g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spc="-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Art </a:t>
                      </a:r>
                      <a:r>
                        <a:rPr lang="en-US" sz="1050" spc="-5" dirty="0">
                          <a:effectLst/>
                        </a:rPr>
                        <a:t>W</a:t>
                      </a:r>
                      <a:r>
                        <a:rPr lang="en-US" sz="1050" dirty="0">
                          <a:effectLst/>
                        </a:rPr>
                        <a:t>e</a:t>
                      </a:r>
                      <a:r>
                        <a:rPr lang="en-US" sz="1050" spc="5" dirty="0">
                          <a:effectLst/>
                        </a:rPr>
                        <a:t>t</a:t>
                      </a:r>
                      <a:r>
                        <a:rPr lang="en-US" sz="1050" spc="-5" dirty="0">
                          <a:effectLst/>
                        </a:rPr>
                        <a:t>z</a:t>
                      </a:r>
                      <a:r>
                        <a:rPr lang="en-US" sz="1050" dirty="0">
                          <a:effectLst/>
                        </a:rPr>
                        <a:t>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855">
                <a:tc>
                  <a:txBody>
                    <a:bodyPr/>
                    <a:lstStyle/>
                    <a:p>
                      <a:pPr marL="0" marR="0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758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564515" marR="133350" indent="-403860">
                        <a:lnSpc>
                          <a:spcPts val="102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5" dirty="0">
                          <a:effectLst/>
                        </a:rPr>
                        <a:t>h</a:t>
                      </a:r>
                      <a:r>
                        <a:rPr lang="en-US" sz="1000" spc="-5" dirty="0">
                          <a:effectLst/>
                        </a:rPr>
                        <a:t>olo</a:t>
                      </a:r>
                      <a:r>
                        <a:rPr lang="en-US" sz="1000" dirty="0">
                          <a:effectLst/>
                        </a:rPr>
                        <a:t>gic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gu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f </a:t>
                      </a:r>
                      <a:r>
                        <a:rPr lang="en-US" sz="1000" spc="-5" dirty="0">
                          <a:effectLst/>
                        </a:rPr>
                        <a:t>ne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on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di</a:t>
                      </a:r>
                      <a:r>
                        <a:rPr lang="en-US" sz="1000" spc="-5" dirty="0">
                          <a:effectLst/>
                        </a:rPr>
                        <a:t>f</a:t>
                      </a:r>
                      <a:r>
                        <a:rPr lang="en-US" sz="1000" spc="5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8265" marR="77470" algn="ctr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</a:t>
                      </a:r>
                      <a:r>
                        <a:rPr lang="en-US" sz="1050" spc="5">
                          <a:effectLst/>
                        </a:rPr>
                        <a:t>a</a:t>
                      </a:r>
                      <a:r>
                        <a:rPr lang="en-US" sz="1050">
                          <a:effectLst/>
                        </a:rPr>
                        <a:t>u</a:t>
                      </a:r>
                      <a:r>
                        <a:rPr lang="en-US" sz="1050" spc="-5">
                          <a:effectLst/>
                        </a:rPr>
                        <a:t>k</a:t>
                      </a:r>
                      <a:r>
                        <a:rPr lang="en-US" sz="1050">
                          <a:effectLst/>
                        </a:rPr>
                        <a:t>e</a:t>
                      </a:r>
                      <a:r>
                        <a:rPr lang="en-US" sz="1050" spc="-5">
                          <a:effectLst/>
                        </a:rPr>
                        <a:t> </a:t>
                      </a:r>
                      <a:r>
                        <a:rPr lang="en-US" sz="1050">
                          <a:effectLst/>
                        </a:rPr>
                        <a:t>Bu</a:t>
                      </a:r>
                      <a:r>
                        <a:rPr lang="en-US" sz="1050" spc="-5">
                          <a:effectLst/>
                        </a:rPr>
                        <a:t>s</a:t>
                      </a:r>
                      <a:r>
                        <a:rPr lang="en-US" sz="1050">
                          <a:effectLst/>
                        </a:rPr>
                        <a:t>c</a:t>
                      </a:r>
                      <a:r>
                        <a:rPr lang="en-US" sz="1050" spc="5">
                          <a:effectLst/>
                        </a:rPr>
                        <a:t>h</a:t>
                      </a:r>
                      <a:r>
                        <a:rPr lang="en-US" sz="1050">
                          <a:effectLst/>
                        </a:rPr>
                        <a:t>,</a:t>
                      </a:r>
                      <a:r>
                        <a:rPr lang="en-US" sz="1050" spc="-5">
                          <a:effectLst/>
                        </a:rPr>
                        <a:t> </a:t>
                      </a:r>
                      <a:r>
                        <a:rPr lang="en-US" sz="1050" spc="5">
                          <a:effectLst/>
                        </a:rPr>
                        <a:t>M</a:t>
                      </a:r>
                      <a:r>
                        <a:rPr lang="en-US" sz="1050" spc="-5">
                          <a:effectLst/>
                        </a:rPr>
                        <a:t>el</a:t>
                      </a:r>
                      <a:r>
                        <a:rPr lang="en-US" sz="1050" spc="15">
                          <a:effectLst/>
                        </a:rPr>
                        <a:t>a</a:t>
                      </a:r>
                      <a:r>
                        <a:rPr lang="en-US" sz="1050" spc="-5">
                          <a:effectLst/>
                        </a:rPr>
                        <a:t>n</a:t>
                      </a:r>
                      <a:r>
                        <a:rPr lang="en-US" sz="1050">
                          <a:effectLst/>
                        </a:rPr>
                        <a:t>ie</a:t>
                      </a:r>
                      <a:r>
                        <a:rPr lang="en-US" sz="1050" spc="-5">
                          <a:effectLst/>
                        </a:rPr>
                        <a:t> </a:t>
                      </a:r>
                      <a:r>
                        <a:rPr lang="en-US" sz="1050">
                          <a:effectLst/>
                        </a:rPr>
                        <a:t>B</a:t>
                      </a:r>
                      <a:r>
                        <a:rPr lang="en-US" sz="1050" spc="5">
                          <a:effectLst/>
                        </a:rPr>
                        <a:t>o</a:t>
                      </a:r>
                      <a:r>
                        <a:rPr lang="en-US" sz="1050" spc="-5">
                          <a:effectLst/>
                        </a:rPr>
                        <a:t>e</a:t>
                      </a:r>
                      <a:r>
                        <a:rPr lang="en-US" sz="1050" spc="5">
                          <a:effectLst/>
                        </a:rPr>
                        <a:t>rr</a:t>
                      </a: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en-US" sz="1050" spc="-5">
                          <a:effectLst/>
                        </a:rPr>
                        <a:t>es</a:t>
                      </a:r>
                      <a:r>
                        <a:rPr lang="en-US" sz="1050">
                          <a:effectLst/>
                        </a:rPr>
                        <a:t>,</a:t>
                      </a:r>
                      <a:r>
                        <a:rPr lang="en-US" sz="1050" spc="-5">
                          <a:effectLst/>
                        </a:rPr>
                        <a:t> </a:t>
                      </a:r>
                      <a:r>
                        <a:rPr lang="en-US" sz="1050" spc="5">
                          <a:effectLst/>
                        </a:rPr>
                        <a:t>Ro</a:t>
                      </a:r>
                      <a:r>
                        <a:rPr lang="en-US" sz="1050" spc="-5">
                          <a:effectLst/>
                        </a:rPr>
                        <a:t>b</a:t>
                      </a:r>
                      <a:r>
                        <a:rPr lang="en-US" sz="1050">
                          <a:effectLst/>
                        </a:rPr>
                        <a:t>ert</a:t>
                      </a:r>
                      <a:endParaRPr lang="en-US" sz="1100">
                        <a:effectLst/>
                      </a:endParaRPr>
                    </a:p>
                    <a:p>
                      <a:pPr marL="249555" marR="236855" algn="ctr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spc="-5">
                          <a:effectLst/>
                        </a:rPr>
                        <a:t>F</a:t>
                      </a:r>
                      <a:r>
                        <a:rPr lang="en-US" sz="1050">
                          <a:effectLst/>
                        </a:rPr>
                        <a:t>.</a:t>
                      </a:r>
                      <a:r>
                        <a:rPr lang="en-US" sz="1050" spc="5">
                          <a:effectLst/>
                        </a:rPr>
                        <a:t> Mu</a:t>
                      </a:r>
                      <a:r>
                        <a:rPr lang="en-US" sz="1050">
                          <a:effectLst/>
                        </a:rPr>
                        <a:t>r</a:t>
                      </a:r>
                      <a:r>
                        <a:rPr lang="en-US" sz="1050" spc="-5">
                          <a:effectLst/>
                        </a:rPr>
                        <a:t>p</a:t>
                      </a:r>
                      <a:r>
                        <a:rPr lang="en-US" sz="1050">
                          <a:effectLst/>
                        </a:rPr>
                        <a:t>hy,</a:t>
                      </a:r>
                      <a:r>
                        <a:rPr lang="en-US" sz="1050" spc="5">
                          <a:effectLst/>
                        </a:rPr>
                        <a:t> Gu</a:t>
                      </a:r>
                      <a:r>
                        <a:rPr lang="en-US" sz="1050" spc="-5">
                          <a:effectLst/>
                        </a:rPr>
                        <a:t>s</a:t>
                      </a:r>
                      <a:r>
                        <a:rPr lang="en-US" sz="1050" spc="5">
                          <a:effectLst/>
                        </a:rPr>
                        <a:t>t</a:t>
                      </a:r>
                      <a:r>
                        <a:rPr lang="en-US" sz="1050" spc="-10">
                          <a:effectLst/>
                        </a:rPr>
                        <a:t>a</a:t>
                      </a:r>
                      <a:r>
                        <a:rPr lang="en-US" sz="1050" spc="5">
                          <a:effectLst/>
                        </a:rPr>
                        <a:t>v</a:t>
                      </a:r>
                      <a:r>
                        <a:rPr lang="en-US" sz="1050">
                          <a:effectLst/>
                        </a:rPr>
                        <a:t>o</a:t>
                      </a:r>
                      <a:r>
                        <a:rPr lang="en-US" sz="1050" spc="5">
                          <a:effectLst/>
                        </a:rPr>
                        <a:t> </a:t>
                      </a:r>
                      <a:r>
                        <a:rPr lang="en-US" sz="1050" spc="-5">
                          <a:effectLst/>
                        </a:rPr>
                        <a:t>K</a:t>
                      </a:r>
                      <a:r>
                        <a:rPr lang="en-US" sz="1050">
                          <a:effectLst/>
                        </a:rPr>
                        <a:t>.</a:t>
                      </a:r>
                      <a:r>
                        <a:rPr lang="en-US" sz="1050" spc="5">
                          <a:effectLst/>
                        </a:rPr>
                        <a:t> R</a:t>
                      </a:r>
                      <a:r>
                        <a:rPr lang="en-US" sz="1050" spc="-10">
                          <a:effectLst/>
                        </a:rPr>
                        <a:t>o</a:t>
                      </a:r>
                      <a:r>
                        <a:rPr lang="en-US" sz="1050">
                          <a:effectLst/>
                        </a:rPr>
                        <a:t>h</a:t>
                      </a:r>
                      <a:r>
                        <a:rPr lang="en-US" sz="1050" spc="5">
                          <a:effectLst/>
                        </a:rPr>
                        <a:t>d</a:t>
                      </a:r>
                      <a:r>
                        <a:rPr lang="en-US" sz="105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98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1701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383540" marR="215265" indent="-138430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Gene</a:t>
                      </a:r>
                      <a:r>
                        <a:rPr lang="en-US" sz="1000" spc="5" dirty="0">
                          <a:effectLst/>
                        </a:rPr>
                        <a:t>ra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m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10" dirty="0">
                          <a:effectLst/>
                        </a:rPr>
                        <a:t>g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nel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e di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ibuti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 d</a:t>
                      </a:r>
                      <a:r>
                        <a:rPr lang="en-US" sz="1000" spc="15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ffe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2673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</a:t>
                      </a:r>
                      <a:r>
                        <a:rPr lang="en-US" sz="1050" spc="-5" dirty="0">
                          <a:effectLst/>
                        </a:rPr>
                        <a:t>l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us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Pa</a:t>
                      </a:r>
                      <a:r>
                        <a:rPr lang="en-US" sz="1050" spc="-5" dirty="0">
                          <a:effectLst/>
                        </a:rPr>
                        <a:t>l</a:t>
                      </a:r>
                      <a:r>
                        <a:rPr lang="en-US" sz="1050" dirty="0">
                          <a:effectLst/>
                        </a:rPr>
                        <a:t>m</a:t>
                      </a:r>
                      <a:r>
                        <a:rPr lang="en-US" sz="1050" spc="10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Ro</a:t>
                      </a:r>
                      <a:r>
                        <a:rPr lang="en-US" sz="1050" spc="-5" dirty="0">
                          <a:effectLst/>
                        </a:rPr>
                        <a:t>b</a:t>
                      </a:r>
                      <a:r>
                        <a:rPr lang="en-US" sz="1050" dirty="0">
                          <a:effectLst/>
                        </a:rPr>
                        <a:t>ert </a:t>
                      </a:r>
                      <a:r>
                        <a:rPr lang="en-US" sz="1050" spc="-5" dirty="0">
                          <a:effectLst/>
                        </a:rPr>
                        <a:t>F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r>
                        <a:rPr lang="en-US" sz="1050" spc="5" dirty="0">
                          <a:effectLst/>
                        </a:rPr>
                        <a:t> Mu</a:t>
                      </a:r>
                      <a:r>
                        <a:rPr lang="en-US" sz="1050" dirty="0">
                          <a:effectLst/>
                        </a:rPr>
                        <a:t>r</a:t>
                      </a:r>
                      <a:r>
                        <a:rPr lang="en-US" sz="1050" spc="-5" dirty="0">
                          <a:effectLst/>
                        </a:rPr>
                        <a:t>p</a:t>
                      </a:r>
                      <a:r>
                        <a:rPr lang="en-US" sz="1050" dirty="0">
                          <a:effectLst/>
                        </a:rPr>
                        <a:t>hy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736">
                <a:tc>
                  <a:txBody>
                    <a:bodyPr/>
                    <a:lstStyle/>
                    <a:p>
                      <a:pPr marL="0" marR="0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701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15035" marR="175895" indent="-711835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ic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tubu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tt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spc="1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1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 d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ug </a:t>
                      </a:r>
                      <a:r>
                        <a:rPr lang="en-US" sz="1000" spc="-5" dirty="0">
                          <a:effectLst/>
                        </a:rPr>
                        <a:t>sens</a:t>
                      </a:r>
                      <a:r>
                        <a:rPr lang="en-US" sz="1000" dirty="0">
                          <a:effectLst/>
                        </a:rPr>
                        <a:t>iti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ity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01930" marR="189865" algn="ctr">
                        <a:lnSpc>
                          <a:spcPct val="11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spc="5" dirty="0" err="1">
                          <a:effectLst/>
                        </a:rPr>
                        <a:t>Para</a:t>
                      </a:r>
                      <a:r>
                        <a:rPr lang="en-US" sz="1050" spc="-5" dirty="0" err="1">
                          <a:effectLst/>
                        </a:rPr>
                        <a:t>skev</a:t>
                      </a:r>
                      <a:r>
                        <a:rPr lang="en-US" sz="1050" dirty="0" err="1">
                          <a:effectLst/>
                        </a:rPr>
                        <a:t>i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spc="-5" dirty="0" err="1">
                          <a:effectLst/>
                        </a:rPr>
                        <a:t>G</a:t>
                      </a:r>
                      <a:r>
                        <a:rPr lang="en-US" sz="1050" dirty="0" err="1">
                          <a:effectLst/>
                        </a:rPr>
                        <a:t>i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spc="-5" dirty="0" err="1">
                          <a:effectLst/>
                        </a:rPr>
                        <a:t>nn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spc="-5" dirty="0" err="1">
                          <a:effectLst/>
                        </a:rPr>
                        <a:t>k</a:t>
                      </a:r>
                      <a:r>
                        <a:rPr lang="en-US" sz="1050" spc="5" dirty="0" err="1">
                          <a:effectLst/>
                        </a:rPr>
                        <a:t>a</a:t>
                      </a:r>
                      <a:r>
                        <a:rPr lang="en-US" sz="1050" spc="-5" dirty="0" err="1">
                          <a:effectLst/>
                        </a:rPr>
                        <a:t>k</a:t>
                      </a:r>
                      <a:r>
                        <a:rPr lang="en-US" sz="1050" spc="5" dirty="0" err="1">
                          <a:effectLst/>
                        </a:rPr>
                        <a:t>o</a:t>
                      </a:r>
                      <a:r>
                        <a:rPr lang="en-US" sz="1050" dirty="0" err="1">
                          <a:effectLst/>
                        </a:rPr>
                        <a:t>u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210" dirty="0">
                          <a:effectLst/>
                        </a:rPr>
                        <a:t> </a:t>
                      </a:r>
                      <a:r>
                        <a:rPr lang="en-US" sz="1050" spc="5" dirty="0">
                          <a:effectLst/>
                        </a:rPr>
                        <a:t>Rob</a:t>
                      </a:r>
                      <a:r>
                        <a:rPr lang="en-US" sz="1050" dirty="0">
                          <a:effectLst/>
                        </a:rPr>
                        <a:t>ert </a:t>
                      </a:r>
                      <a:r>
                        <a:rPr lang="en-US" sz="1050" spc="-5" dirty="0" err="1" smtClean="0">
                          <a:effectLst/>
                        </a:rPr>
                        <a:t>F</a:t>
                      </a:r>
                      <a:r>
                        <a:rPr lang="en-US" sz="1050" dirty="0" err="1" smtClean="0">
                          <a:effectLst/>
                        </a:rPr>
                        <a:t>.</a:t>
                      </a:r>
                      <a:r>
                        <a:rPr lang="en-US" sz="1050" spc="5" dirty="0" err="1" smtClean="0">
                          <a:effectLst/>
                        </a:rPr>
                        <a:t>Mu</a:t>
                      </a:r>
                      <a:r>
                        <a:rPr lang="en-US" sz="1050" dirty="0" err="1" smtClean="0">
                          <a:effectLst/>
                        </a:rPr>
                        <a:t>r</a:t>
                      </a:r>
                      <a:r>
                        <a:rPr lang="en-US" sz="1050" spc="-5" dirty="0" err="1" smtClean="0">
                          <a:effectLst/>
                        </a:rPr>
                        <a:t>p</a:t>
                      </a:r>
                      <a:r>
                        <a:rPr lang="en-US" sz="1050" dirty="0" err="1" smtClean="0">
                          <a:effectLst/>
                        </a:rPr>
                        <a:t>hy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496"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68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</a:t>
                      </a:r>
                      <a:r>
                        <a:rPr lang="en-US" sz="1100" spc="-5" dirty="0" smtClean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S</a:t>
                      </a:r>
                      <a:r>
                        <a:rPr lang="en-US" sz="1100" spc="5" dirty="0" smtClean="0">
                          <a:effectLst/>
                        </a:rPr>
                        <a:t>P</a:t>
                      </a:r>
                      <a:r>
                        <a:rPr lang="en-US" sz="1100" spc="-5" dirty="0" smtClean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1657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 smtClean="0">
                          <a:effectLst/>
                        </a:rPr>
                        <a:t>A</a:t>
                      </a:r>
                      <a:r>
                        <a:rPr lang="en-US" sz="1000" dirty="0" err="1" smtClean="0">
                          <a:effectLst/>
                        </a:rPr>
                        <a:t>ctin</a:t>
                      </a:r>
                      <a:r>
                        <a:rPr lang="en-US" sz="1000" spc="-5" dirty="0" smtClean="0">
                          <a:effectLst/>
                        </a:rPr>
                        <a:t> f</a:t>
                      </a:r>
                      <a:r>
                        <a:rPr lang="en-US" sz="1000" dirty="0" smtClean="0">
                          <a:effectLst/>
                        </a:rPr>
                        <a:t>i</a:t>
                      </a:r>
                      <a:r>
                        <a:rPr lang="en-US" sz="1000" spc="-5" dirty="0" smtClean="0">
                          <a:effectLst/>
                        </a:rPr>
                        <a:t>l</a:t>
                      </a:r>
                      <a:r>
                        <a:rPr lang="en-US" sz="1000" spc="5" dirty="0" smtClean="0">
                          <a:effectLst/>
                        </a:rPr>
                        <a:t>a</a:t>
                      </a:r>
                      <a:r>
                        <a:rPr lang="en-US" sz="1000" spc="10" dirty="0" smtClean="0">
                          <a:effectLst/>
                        </a:rPr>
                        <a:t>m</a:t>
                      </a:r>
                      <a:r>
                        <a:rPr lang="en-US" sz="1000" spc="-5" dirty="0" smtClean="0">
                          <a:effectLst/>
                        </a:rPr>
                        <a:t>en</a:t>
                      </a:r>
                      <a:r>
                        <a:rPr lang="en-US" sz="1000" dirty="0" smtClean="0">
                          <a:effectLst/>
                        </a:rPr>
                        <a:t>t p</a:t>
                      </a:r>
                      <a:r>
                        <a:rPr lang="en-US" sz="1000" spc="5" dirty="0" smtClean="0">
                          <a:effectLst/>
                        </a:rPr>
                        <a:t>a</a:t>
                      </a:r>
                      <a:r>
                        <a:rPr lang="en-US" sz="1000" dirty="0" smtClean="0">
                          <a:effectLst/>
                        </a:rPr>
                        <a:t>tt</a:t>
                      </a:r>
                      <a:r>
                        <a:rPr lang="en-US" sz="1000" spc="-5" dirty="0" smtClean="0">
                          <a:effectLst/>
                        </a:rPr>
                        <a:t>e</a:t>
                      </a:r>
                      <a:r>
                        <a:rPr lang="en-US" sz="1000" spc="5" dirty="0" smtClean="0">
                          <a:effectLst/>
                        </a:rPr>
                        <a:t>r</a:t>
                      </a:r>
                      <a:r>
                        <a:rPr lang="en-US" sz="1000" spc="-5" dirty="0" smtClean="0">
                          <a:effectLst/>
                        </a:rPr>
                        <a:t>n</a:t>
                      </a:r>
                      <a:r>
                        <a:rPr lang="en-US" sz="1000" dirty="0" smtClean="0">
                          <a:effectLst/>
                        </a:rPr>
                        <a:t>s</a:t>
                      </a:r>
                      <a:r>
                        <a:rPr lang="en-US" sz="1000" spc="-5" dirty="0" smtClean="0">
                          <a:effectLst/>
                        </a:rPr>
                        <a:t> </a:t>
                      </a:r>
                      <a:r>
                        <a:rPr lang="en-US" sz="1000" spc="5" dirty="0" smtClean="0">
                          <a:effectLst/>
                        </a:rPr>
                        <a:t>a</a:t>
                      </a:r>
                      <a:r>
                        <a:rPr lang="en-US" sz="1000" spc="-5" dirty="0" smtClean="0">
                          <a:effectLst/>
                        </a:rPr>
                        <a:t>n</a:t>
                      </a:r>
                      <a:r>
                        <a:rPr lang="en-US" sz="1000" dirty="0" smtClean="0">
                          <a:effectLst/>
                        </a:rPr>
                        <a:t>d </a:t>
                      </a:r>
                      <a:r>
                        <a:rPr lang="en-US" sz="1000" spc="10" dirty="0" smtClean="0">
                          <a:effectLst/>
                        </a:rPr>
                        <a:t>c</a:t>
                      </a:r>
                      <a:r>
                        <a:rPr lang="en-US" sz="1000" spc="-5" dirty="0" smtClean="0">
                          <a:effectLst/>
                        </a:rPr>
                        <a:t>e</a:t>
                      </a:r>
                      <a:r>
                        <a:rPr lang="en-US" sz="1000" spc="5" dirty="0" smtClean="0">
                          <a:effectLst/>
                        </a:rPr>
                        <a:t>l</a:t>
                      </a:r>
                      <a:r>
                        <a:rPr lang="en-US" sz="1000" dirty="0" smtClean="0">
                          <a:effectLst/>
                        </a:rPr>
                        <a:t>l</a:t>
                      </a:r>
                      <a:r>
                        <a:rPr lang="en-US" sz="1000" spc="-5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m</a:t>
                      </a:r>
                      <a:r>
                        <a:rPr lang="en-US" sz="1000" spc="-5" dirty="0" smtClean="0">
                          <a:effectLst/>
                        </a:rPr>
                        <a:t>o</a:t>
                      </a:r>
                      <a:r>
                        <a:rPr lang="en-US" sz="1000" dirty="0" smtClean="0">
                          <a:effectLst/>
                        </a:rPr>
                        <a:t>ti</a:t>
                      </a:r>
                      <a:r>
                        <a:rPr lang="en-US" sz="1000" spc="-5" dirty="0" smtClean="0">
                          <a:effectLst/>
                        </a:rPr>
                        <a:t>l</a:t>
                      </a:r>
                      <a:r>
                        <a:rPr lang="en-US" sz="1000" dirty="0" smtClean="0">
                          <a:effectLst/>
                        </a:rPr>
                        <a:t>ity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26440" marR="208915" indent="-487680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Ju</a:t>
                      </a:r>
                      <a:r>
                        <a:rPr lang="en-US" sz="1050" spc="-5">
                          <a:effectLst/>
                        </a:rPr>
                        <a:t>l</a:t>
                      </a:r>
                      <a:r>
                        <a:rPr lang="en-US" sz="1050">
                          <a:effectLst/>
                        </a:rPr>
                        <a:t>ie</a:t>
                      </a:r>
                      <a:r>
                        <a:rPr lang="en-US" sz="1050" spc="-5">
                          <a:effectLst/>
                        </a:rPr>
                        <a:t> T</a:t>
                      </a:r>
                      <a:r>
                        <a:rPr lang="en-US" sz="1050" spc="5">
                          <a:effectLst/>
                        </a:rPr>
                        <a:t>h</a:t>
                      </a:r>
                      <a:r>
                        <a:rPr lang="en-US" sz="1050" spc="-5">
                          <a:effectLst/>
                        </a:rPr>
                        <a:t>e</a:t>
                      </a:r>
                      <a:r>
                        <a:rPr lang="en-US" sz="1050" spc="5">
                          <a:effectLst/>
                        </a:rPr>
                        <a:t>r</a:t>
                      </a: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en-US" sz="1050" spc="-5">
                          <a:effectLst/>
                        </a:rPr>
                        <a:t>o</a:t>
                      </a:r>
                      <a:r>
                        <a:rPr lang="en-US" sz="1050">
                          <a:effectLst/>
                        </a:rPr>
                        <a:t>t,</a:t>
                      </a:r>
                      <a:r>
                        <a:rPr lang="en-US" sz="1050" spc="-5">
                          <a:effectLst/>
                        </a:rPr>
                        <a:t> </a:t>
                      </a:r>
                      <a:r>
                        <a:rPr lang="en-US" sz="1050" spc="5">
                          <a:effectLst/>
                        </a:rPr>
                        <a:t>Gu</a:t>
                      </a:r>
                      <a:r>
                        <a:rPr lang="en-US" sz="1050" spc="-5">
                          <a:effectLst/>
                        </a:rPr>
                        <a:t>s</a:t>
                      </a:r>
                      <a:r>
                        <a:rPr lang="en-US" sz="1050" spc="5">
                          <a:effectLst/>
                        </a:rPr>
                        <a:t>tav</a:t>
                      </a:r>
                      <a:r>
                        <a:rPr lang="en-US" sz="1050">
                          <a:effectLst/>
                        </a:rPr>
                        <a:t>o</a:t>
                      </a:r>
                      <a:r>
                        <a:rPr lang="en-US" sz="1050" spc="5">
                          <a:effectLst/>
                        </a:rPr>
                        <a:t> </a:t>
                      </a:r>
                      <a:r>
                        <a:rPr lang="en-US" sz="1050" spc="-5">
                          <a:effectLst/>
                        </a:rPr>
                        <a:t>K</a:t>
                      </a:r>
                      <a:r>
                        <a:rPr lang="en-US" sz="1050">
                          <a:effectLst/>
                        </a:rPr>
                        <a:t>.</a:t>
                      </a:r>
                      <a:r>
                        <a:rPr lang="en-US" sz="1050" spc="5">
                          <a:effectLst/>
                        </a:rPr>
                        <a:t> R</a:t>
                      </a:r>
                      <a:r>
                        <a:rPr lang="en-US" sz="1050" spc="-10">
                          <a:effectLst/>
                        </a:rPr>
                        <a:t>o</a:t>
                      </a:r>
                      <a:r>
                        <a:rPr lang="en-US" sz="1050">
                          <a:effectLst/>
                        </a:rPr>
                        <a:t>h</a:t>
                      </a:r>
                      <a:r>
                        <a:rPr lang="en-US" sz="1050" spc="5">
                          <a:effectLst/>
                        </a:rPr>
                        <a:t>d</a:t>
                      </a:r>
                      <a:r>
                        <a:rPr lang="en-US" sz="1050">
                          <a:effectLst/>
                        </a:rPr>
                        <a:t>e, </a:t>
                      </a:r>
                      <a:r>
                        <a:rPr lang="en-US" sz="1050" spc="5">
                          <a:effectLst/>
                        </a:rPr>
                        <a:t>D</a:t>
                      </a:r>
                      <a:r>
                        <a:rPr lang="en-US" sz="1050">
                          <a:effectLst/>
                        </a:rPr>
                        <a:t>ej</a:t>
                      </a:r>
                      <a:r>
                        <a:rPr lang="en-US" sz="1050" spc="5">
                          <a:effectLst/>
                        </a:rPr>
                        <a:t>a</a:t>
                      </a:r>
                      <a:r>
                        <a:rPr lang="en-US" sz="1050">
                          <a:effectLst/>
                        </a:rPr>
                        <a:t>n </a:t>
                      </a:r>
                      <a:r>
                        <a:rPr lang="en-US" sz="1050" spc="-10">
                          <a:effectLst/>
                        </a:rPr>
                        <a:t>S</a:t>
                      </a:r>
                      <a:r>
                        <a:rPr lang="en-US" sz="1050" spc="5">
                          <a:effectLst/>
                        </a:rPr>
                        <a:t>l</a:t>
                      </a:r>
                      <a:r>
                        <a:rPr lang="en-US" sz="1050">
                          <a:effectLst/>
                        </a:rPr>
                        <a:t>e</a:t>
                      </a:r>
                      <a:r>
                        <a:rPr lang="en-US" sz="1050" spc="-5">
                          <a:effectLst/>
                        </a:rPr>
                        <a:t>p</a:t>
                      </a:r>
                      <a:r>
                        <a:rPr lang="en-US" sz="1050">
                          <a:effectLst/>
                        </a:rPr>
                        <a:t>cev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855">
                <a:tc>
                  <a:txBody>
                    <a:bodyPr/>
                    <a:lstStyle/>
                    <a:p>
                      <a:pPr marL="0" marR="0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714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12725" marR="139065" indent="-45720">
                        <a:lnSpc>
                          <a:spcPts val="102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5" dirty="0">
                          <a:effectLst/>
                        </a:rPr>
                        <a:t>ons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ucti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ze</a:t>
                      </a:r>
                      <a:r>
                        <a:rPr lang="en-US" sz="1000" dirty="0" err="1">
                          <a:effectLst/>
                        </a:rPr>
                        <a:t>b</a:t>
                      </a:r>
                      <a:r>
                        <a:rPr lang="en-US" sz="1000" spc="5" dirty="0" err="1">
                          <a:effectLst/>
                        </a:rPr>
                        <a:t>ra</a:t>
                      </a:r>
                      <a:r>
                        <a:rPr lang="en-US" sz="1000" spc="-5" dirty="0" err="1">
                          <a:effectLst/>
                        </a:rPr>
                        <a:t>f</a:t>
                      </a:r>
                      <a:r>
                        <a:rPr lang="en-US" sz="1000" dirty="0" err="1">
                          <a:effectLst/>
                        </a:rPr>
                        <a:t>i</a:t>
                      </a:r>
                      <a:r>
                        <a:rPr lang="en-US" sz="1000" spc="-5" dirty="0" err="1">
                          <a:effectLst/>
                        </a:rPr>
                        <a:t>s</a:t>
                      </a:r>
                      <a:r>
                        <a:rPr lang="en-US" sz="1000" dirty="0" err="1">
                          <a:effectLst/>
                        </a:rPr>
                        <a:t>h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ra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cuits c</a:t>
                      </a:r>
                      <a:r>
                        <a:rPr lang="en-US" sz="1000" spc="-5" dirty="0">
                          <a:effectLst/>
                        </a:rPr>
                        <a:t>on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al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y i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du</a:t>
                      </a:r>
                      <a:r>
                        <a:rPr lang="en-US" sz="1000" spc="10" dirty="0">
                          <a:effectLst/>
                        </a:rPr>
                        <a:t>c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d b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ha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37160" marR="125730" algn="ctr">
                        <a:lnSpc>
                          <a:spcPct val="11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</a:t>
                      </a:r>
                      <a:r>
                        <a:rPr lang="en-US" sz="1050" spc="-5" dirty="0">
                          <a:effectLst/>
                        </a:rPr>
                        <a:t>lo</a:t>
                      </a:r>
                      <a:r>
                        <a:rPr lang="en-US" sz="1050" spc="5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n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E</a:t>
                      </a:r>
                      <a:r>
                        <a:rPr lang="en-US" sz="1050" spc="-5" dirty="0" err="1">
                          <a:effectLst/>
                        </a:rPr>
                        <a:t>n</a:t>
                      </a:r>
                      <a:r>
                        <a:rPr lang="en-US" sz="1050" spc="10" dirty="0" err="1">
                          <a:effectLst/>
                        </a:rPr>
                        <a:t>g</a:t>
                      </a:r>
                      <a:r>
                        <a:rPr lang="en-US" sz="1050" spc="-5" dirty="0" err="1">
                          <a:effectLst/>
                        </a:rPr>
                        <a:t>e</a:t>
                      </a:r>
                      <a:r>
                        <a:rPr lang="en-US" sz="1050" spc="5" dirty="0" err="1">
                          <a:effectLst/>
                        </a:rPr>
                        <a:t>r</a:t>
                      </a:r>
                      <a:r>
                        <a:rPr lang="en-US" sz="1050" dirty="0" err="1">
                          <a:effectLst/>
                        </a:rPr>
                        <a:t>t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D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spc="-5" dirty="0">
                          <a:effectLst/>
                        </a:rPr>
                        <a:t>v</a:t>
                      </a:r>
                      <a:r>
                        <a:rPr lang="en-US" sz="1050" dirty="0">
                          <a:effectLst/>
                        </a:rPr>
                        <a:t>id Hi</a:t>
                      </a:r>
                      <a:r>
                        <a:rPr lang="en-US" sz="1050" spc="-5" dirty="0">
                          <a:effectLst/>
                        </a:rPr>
                        <a:t>l</a:t>
                      </a:r>
                      <a:r>
                        <a:rPr lang="en-US" sz="1050" spc="10" dirty="0">
                          <a:effectLst/>
                        </a:rPr>
                        <a:t>d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b</a:t>
                      </a:r>
                      <a:r>
                        <a:rPr lang="en-US" sz="1050" spc="5" dirty="0">
                          <a:effectLst/>
                        </a:rPr>
                        <a:t>ra</a:t>
                      </a:r>
                      <a:r>
                        <a:rPr lang="en-US" sz="1050" spc="-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d,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Art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050" spc="-5" dirty="0" smtClean="0">
                          <a:effectLst/>
                        </a:rPr>
                        <a:t>W</a:t>
                      </a:r>
                      <a:r>
                        <a:rPr lang="en-US" sz="1050" dirty="0" smtClean="0">
                          <a:effectLst/>
                        </a:rPr>
                        <a:t>e</a:t>
                      </a:r>
                      <a:r>
                        <a:rPr lang="en-US" sz="1050" spc="5" dirty="0" smtClean="0">
                          <a:effectLst/>
                        </a:rPr>
                        <a:t>t</a:t>
                      </a:r>
                      <a:r>
                        <a:rPr lang="en-US" sz="1050" spc="-5" dirty="0" smtClean="0">
                          <a:effectLst/>
                        </a:rPr>
                        <a:t>z</a:t>
                      </a:r>
                      <a:r>
                        <a:rPr lang="en-US" sz="1050" dirty="0" smtClean="0">
                          <a:effectLst/>
                        </a:rPr>
                        <a:t>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43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681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168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165735" marR="1587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t F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ct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r 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r 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en</a:t>
                      </a:r>
                      <a:r>
                        <a:rPr lang="en-US" sz="1000" spc="1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ic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ti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US" sz="1050" dirty="0">
                        <a:effectLst/>
                      </a:endParaRPr>
                    </a:p>
                    <a:p>
                      <a:pPr marL="54610" marR="46355" algn="ctr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ov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 err="1">
                          <a:effectLst/>
                        </a:rPr>
                        <a:t>N</a:t>
                      </a:r>
                      <a:r>
                        <a:rPr lang="en-US" sz="1000" spc="-5" dirty="0" err="1">
                          <a:effectLst/>
                        </a:rPr>
                        <a:t>e</a:t>
                      </a:r>
                      <a:r>
                        <a:rPr lang="en-US" sz="1000" dirty="0" err="1">
                          <a:effectLst/>
                        </a:rPr>
                        <a:t>u</a:t>
                      </a:r>
                      <a:r>
                        <a:rPr lang="en-US" sz="1000" spc="5" dirty="0" err="1">
                          <a:effectLst/>
                        </a:rPr>
                        <a:t>r</a:t>
                      </a:r>
                      <a:r>
                        <a:rPr lang="en-US" sz="1000" spc="-5" dirty="0" err="1">
                          <a:effectLst/>
                        </a:rPr>
                        <a:t>o</a:t>
                      </a:r>
                      <a:r>
                        <a:rPr lang="en-US" sz="1000" dirty="0" err="1">
                          <a:effectLst/>
                        </a:rPr>
                        <a:t>p</a:t>
                      </a:r>
                      <a:r>
                        <a:rPr lang="en-US" sz="1000" spc="5" dirty="0" err="1">
                          <a:effectLst/>
                        </a:rPr>
                        <a:t>r</a:t>
                      </a:r>
                      <a:r>
                        <a:rPr lang="en-US" sz="1000" spc="-5" dirty="0" err="1">
                          <a:effectLst/>
                        </a:rPr>
                        <a:t>o</a:t>
                      </a:r>
                      <a:r>
                        <a:rPr lang="en-US" sz="1000" dirty="0" err="1">
                          <a:effectLst/>
                        </a:rPr>
                        <a:t>t</a:t>
                      </a:r>
                      <a:r>
                        <a:rPr lang="en-US" sz="1000" spc="-5" dirty="0" err="1">
                          <a:effectLst/>
                        </a:rPr>
                        <a:t>e</a:t>
                      </a:r>
                      <a:r>
                        <a:rPr lang="en-US" sz="1000" dirty="0" err="1">
                          <a:effectLst/>
                        </a:rPr>
                        <a:t>cti</a:t>
                      </a:r>
                      <a:r>
                        <a:rPr lang="en-US" sz="1000" spc="10" dirty="0" err="1">
                          <a:effectLst/>
                        </a:rPr>
                        <a:t>v</a:t>
                      </a:r>
                      <a:r>
                        <a:rPr lang="en-US" sz="1000" spc="-5" dirty="0" err="1">
                          <a:effectLst/>
                        </a:rPr>
                        <a:t>e</a:t>
                      </a:r>
                      <a:r>
                        <a:rPr lang="en-US" sz="1000" dirty="0" err="1">
                          <a:effectLst/>
                        </a:rPr>
                        <a:t>s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fo</a:t>
                      </a:r>
                      <a:r>
                        <a:rPr lang="en-US" sz="1000" dirty="0">
                          <a:effectLst/>
                        </a:rPr>
                        <a:t>r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Hu</a:t>
                      </a:r>
                      <a:r>
                        <a:rPr lang="en-US" sz="1000" spc="-5" dirty="0" smtClean="0">
                          <a:effectLst/>
                        </a:rPr>
                        <a:t>n</a:t>
                      </a:r>
                      <a:r>
                        <a:rPr lang="en-US" sz="1000" dirty="0" smtClean="0">
                          <a:effectLst/>
                        </a:rPr>
                        <a:t>ti</a:t>
                      </a:r>
                      <a:r>
                        <a:rPr lang="en-US" sz="1000" spc="-5" dirty="0" smtClean="0">
                          <a:effectLst/>
                        </a:rPr>
                        <a:t>n</a:t>
                      </a:r>
                      <a:r>
                        <a:rPr lang="en-US" sz="1000" dirty="0" smtClean="0">
                          <a:effectLst/>
                        </a:rPr>
                        <a:t>gt</a:t>
                      </a:r>
                      <a:r>
                        <a:rPr lang="en-US" sz="1000" spc="5" dirty="0" smtClean="0">
                          <a:effectLst/>
                        </a:rPr>
                        <a:t>o</a:t>
                      </a:r>
                      <a:r>
                        <a:rPr lang="en-US" sz="1000" spc="-5" dirty="0" smtClean="0">
                          <a:effectLst/>
                        </a:rPr>
                        <a:t>n</a:t>
                      </a:r>
                      <a:r>
                        <a:rPr lang="en-US" sz="1000" dirty="0" smtClean="0">
                          <a:effectLst/>
                        </a:rPr>
                        <a:t>’s</a:t>
                      </a:r>
                      <a:r>
                        <a:rPr lang="en-US" sz="1050" baseline="0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Di</a:t>
                      </a:r>
                      <a:r>
                        <a:rPr lang="en-US" sz="1000" spc="-5" dirty="0" smtClean="0">
                          <a:effectLst/>
                        </a:rPr>
                        <a:t>se</a:t>
                      </a:r>
                      <a:r>
                        <a:rPr lang="en-US" sz="1000" spc="5" dirty="0" smtClean="0">
                          <a:effectLst/>
                        </a:rPr>
                        <a:t>a</a:t>
                      </a:r>
                      <a:r>
                        <a:rPr lang="en-US" sz="1000" spc="-5" dirty="0" smtClean="0">
                          <a:effectLst/>
                        </a:rPr>
                        <a:t>se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52070" indent="-1905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b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t F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,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Mar</a:t>
                      </a:r>
                      <a:r>
                        <a:rPr lang="en-US" sz="1000" dirty="0">
                          <a:effectLst/>
                        </a:rPr>
                        <a:t>k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</a:t>
                      </a:r>
                      <a:r>
                        <a:rPr lang="en-US" sz="1000" spc="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k, An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w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St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10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,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-5" dirty="0" smtClean="0">
                          <a:effectLst/>
                        </a:rPr>
                        <a:t>L</a:t>
                      </a:r>
                      <a:r>
                        <a:rPr lang="en-US" sz="1000" spc="15" dirty="0" smtClean="0">
                          <a:effectLst/>
                        </a:rPr>
                        <a:t>a</a:t>
                      </a:r>
                      <a:r>
                        <a:rPr lang="en-US" sz="1000" spc="-5" dirty="0" smtClean="0">
                          <a:effectLst/>
                        </a:rPr>
                        <a:t>ns</a:t>
                      </a:r>
                      <a:r>
                        <a:rPr lang="en-US" sz="1000" spc="0" baseline="0" dirty="0" smtClean="0">
                          <a:effectLst/>
                        </a:rPr>
                        <a:t> </a:t>
                      </a:r>
                      <a:r>
                        <a:rPr lang="en-US" sz="1000" spc="-5" dirty="0" smtClean="0">
                          <a:effectLst/>
                        </a:rPr>
                        <a:t>T</a:t>
                      </a:r>
                      <a:r>
                        <a:rPr lang="en-US" sz="1000" spc="5" dirty="0" smtClean="0">
                          <a:effectLst/>
                        </a:rPr>
                        <a:t>a</a:t>
                      </a:r>
                      <a:r>
                        <a:rPr lang="en-US" sz="1000" dirty="0" smtClean="0">
                          <a:effectLst/>
                        </a:rPr>
                        <a:t>y</a:t>
                      </a:r>
                      <a:r>
                        <a:rPr lang="en-US" sz="1000" spc="5" dirty="0" smtClean="0">
                          <a:effectLst/>
                        </a:rPr>
                        <a:t>l</a:t>
                      </a:r>
                      <a:r>
                        <a:rPr lang="en-US" sz="1000" spc="-5" dirty="0" smtClean="0">
                          <a:effectLst/>
                        </a:rPr>
                        <a:t>o</a:t>
                      </a:r>
                      <a:r>
                        <a:rPr lang="en-US" sz="1000" spc="5" dirty="0" smtClean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,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Di</a:t>
                      </a:r>
                      <a:r>
                        <a:rPr lang="en-US" sz="1000" spc="5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e C</a:t>
                      </a:r>
                      <a:r>
                        <a:rPr lang="en-US" sz="1000" spc="5" dirty="0">
                          <a:effectLst/>
                        </a:rPr>
                        <a:t>ar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-5" dirty="0">
                          <a:effectLst/>
                        </a:rPr>
                        <a:t>sle</a:t>
                      </a:r>
                      <a:r>
                        <a:rPr lang="en-US" sz="1000" dirty="0">
                          <a:effectLst/>
                        </a:rPr>
                        <a:t>,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-5" dirty="0" smtClean="0">
                          <a:effectLst/>
                        </a:rPr>
                        <a:t>I</a:t>
                      </a:r>
                      <a:r>
                        <a:rPr lang="en-US" sz="1000" spc="5" dirty="0" smtClean="0">
                          <a:effectLst/>
                        </a:rPr>
                        <a:t>v</a:t>
                      </a:r>
                      <a:r>
                        <a:rPr lang="en-US" sz="1000" dirty="0" smtClean="0">
                          <a:effectLst/>
                        </a:rPr>
                        <a:t>et </a:t>
                      </a:r>
                      <a:r>
                        <a:rPr lang="en-US" sz="1000" spc="5" dirty="0" smtClean="0">
                          <a:effectLst/>
                        </a:rPr>
                        <a:t>Ba</a:t>
                      </a:r>
                      <a:r>
                        <a:rPr lang="en-US" sz="1000" dirty="0" smtClean="0">
                          <a:effectLst/>
                        </a:rPr>
                        <a:t>h</a:t>
                      </a:r>
                      <a:r>
                        <a:rPr lang="en-US" sz="1000" spc="5" dirty="0" smtClean="0">
                          <a:effectLst/>
                        </a:rPr>
                        <a:t>a</a:t>
                      </a:r>
                      <a:r>
                        <a:rPr lang="en-US" sz="1000" dirty="0" smtClean="0">
                          <a:effectLst/>
                        </a:rPr>
                        <a:t>r, </a:t>
                      </a:r>
                      <a:r>
                        <a:rPr lang="en-US" sz="1000" spc="5" dirty="0" smtClean="0">
                          <a:effectLst/>
                        </a:rPr>
                        <a:t>B</a:t>
                      </a:r>
                      <a:r>
                        <a:rPr lang="en-US" sz="1000" spc="-5" dirty="0" smtClean="0">
                          <a:effectLst/>
                        </a:rPr>
                        <a:t>i</a:t>
                      </a:r>
                      <a:r>
                        <a:rPr lang="en-US" sz="1000" spc="-10" dirty="0" smtClean="0">
                          <a:effectLst/>
                        </a:rPr>
                        <a:t>n</a:t>
                      </a:r>
                      <a:r>
                        <a:rPr lang="en-US" sz="1000" dirty="0" smtClean="0">
                          <a:effectLst/>
                        </a:rPr>
                        <a:t>g</a:t>
                      </a:r>
                      <a:r>
                        <a:rPr lang="en-US" sz="1000" spc="-5" dirty="0" smtClean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5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619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pPr marL="0" marR="0">
                        <a:lnSpc>
                          <a:spcPts val="6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733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marR="60325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uctu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d Fu</a:t>
                      </a:r>
                      <a:r>
                        <a:rPr lang="en-US" sz="1000" spc="-5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cti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f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V</a:t>
                      </a:r>
                      <a:r>
                        <a:rPr lang="en-US" sz="1000" spc="-5">
                          <a:effectLst/>
                        </a:rPr>
                        <a:t>ol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ge-</a:t>
                      </a:r>
                      <a:r>
                        <a:rPr lang="en-US" sz="1000" spc="-5">
                          <a:effectLst/>
                        </a:rPr>
                        <a:t>G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50">
                        <a:effectLst/>
                      </a:endParaRPr>
                    </a:p>
                    <a:p>
                      <a:pPr marL="643890" marR="632460" algn="ctr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5">
                          <a:effectLst/>
                        </a:rPr>
                        <a:t>a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cium C</a:t>
                      </a:r>
                      <a:r>
                        <a:rPr lang="en-US" sz="1000" spc="5">
                          <a:effectLst/>
                        </a:rPr>
                        <a:t>ha</a:t>
                      </a:r>
                      <a:r>
                        <a:rPr lang="en-US" sz="1000" spc="-5">
                          <a:effectLst/>
                        </a:rPr>
                        <a:t>nn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marR="3683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50" spc="5" dirty="0">
                          <a:effectLst/>
                        </a:rPr>
                        <a:t>P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t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r </a:t>
                      </a:r>
                      <a:r>
                        <a:rPr lang="en-US" sz="1050" spc="-5" dirty="0">
                          <a:effectLst/>
                        </a:rPr>
                        <a:t>W</a:t>
                      </a:r>
                      <a:r>
                        <a:rPr lang="en-US" sz="1050" dirty="0">
                          <a:effectLst/>
                        </a:rPr>
                        <a:t>ip</a:t>
                      </a:r>
                      <a:r>
                        <a:rPr lang="en-US" sz="1050" spc="-5" dirty="0">
                          <a:effectLst/>
                        </a:rPr>
                        <a:t>f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St</a:t>
                      </a:r>
                      <a:r>
                        <a:rPr lang="en-US" sz="1200" b="1" spc="-5" dirty="0" smtClean="0">
                          <a:solidFill>
                            <a:srgbClr val="C00000"/>
                          </a:solidFill>
                          <a:effectLst/>
                        </a:rPr>
                        <a:t>ephen 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M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1200" b="1" spc="10" dirty="0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r>
                        <a:rPr lang="en-US" sz="1200" b="1" spc="-5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1050" dirty="0">
                          <a:effectLst/>
                        </a:rPr>
                        <a:t>,</a:t>
                      </a:r>
                      <a:r>
                        <a:rPr lang="en-US" sz="1050" spc="-5" dirty="0">
                          <a:effectLst/>
                        </a:rPr>
                        <a:t> I</a:t>
                      </a:r>
                      <a:r>
                        <a:rPr lang="en-US" sz="1050" spc="5" dirty="0">
                          <a:effectLst/>
                        </a:rPr>
                        <a:t>v</a:t>
                      </a:r>
                      <a:r>
                        <a:rPr lang="en-US" sz="1050" spc="15" dirty="0">
                          <a:effectLst/>
                        </a:rPr>
                        <a:t>e</a:t>
                      </a:r>
                      <a:r>
                        <a:rPr lang="en-US" sz="1050" dirty="0">
                          <a:effectLst/>
                        </a:rPr>
                        <a:t>t </a:t>
                      </a:r>
                      <a:r>
                        <a:rPr lang="en-US" sz="1050" spc="5" dirty="0">
                          <a:effectLst/>
                        </a:rPr>
                        <a:t>Ba</a:t>
                      </a:r>
                      <a:r>
                        <a:rPr lang="en-US" sz="105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dirty="0">
                          <a:effectLst/>
                        </a:rPr>
                        <a:t>r,</a:t>
                      </a:r>
                      <a:endParaRPr lang="en-US" sz="1100" dirty="0">
                        <a:effectLst/>
                      </a:endParaRPr>
                    </a:p>
                    <a:p>
                      <a:pPr marL="624205" marR="611505" algn="ctr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spc="5" dirty="0">
                          <a:effectLst/>
                        </a:rPr>
                        <a:t>Ma</a:t>
                      </a:r>
                      <a:r>
                        <a:rPr lang="en-US" sz="1050" dirty="0">
                          <a:effectLst/>
                        </a:rPr>
                        <a:t>ry</a:t>
                      </a:r>
                      <a:r>
                        <a:rPr lang="en-US" sz="1050" spc="-5" dirty="0">
                          <a:effectLst/>
                        </a:rPr>
                        <a:t> H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r>
                        <a:rPr lang="en-US" sz="1050" spc="5" dirty="0">
                          <a:effectLst/>
                        </a:rPr>
                        <a:t> C</a:t>
                      </a:r>
                      <a:r>
                        <a:rPr lang="en-US" sz="1050" dirty="0">
                          <a:effectLst/>
                        </a:rPr>
                        <a:t>he</a:t>
                      </a:r>
                      <a:r>
                        <a:rPr lang="en-US" sz="1050" spc="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6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619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25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    </a:t>
                      </a:r>
                      <a:r>
                        <a:rPr lang="en-US" sz="1100" dirty="0" smtClean="0">
                          <a:effectLst/>
                        </a:rPr>
                        <a:t>C</a:t>
                      </a:r>
                      <a:r>
                        <a:rPr lang="en-US" sz="1100" spc="-5" dirty="0" smtClean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S</a:t>
                      </a:r>
                      <a:r>
                        <a:rPr lang="en-US" sz="1100" spc="5" dirty="0" smtClean="0">
                          <a:effectLst/>
                        </a:rPr>
                        <a:t>P</a:t>
                      </a:r>
                      <a:r>
                        <a:rPr lang="en-US" sz="1100" spc="-5" dirty="0" smtClean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81305" marR="249555" indent="-3175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Regulating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synaptic transmission by </a:t>
                      </a:r>
                      <a:r>
                        <a:rPr lang="en-US" sz="1050" spc="-10" dirty="0" smtClean="0">
                          <a:effectLst/>
                        </a:rPr>
                        <a:t>A</a:t>
                      </a:r>
                      <a:r>
                        <a:rPr lang="en-US" sz="1050" spc="15" dirty="0" smtClean="0">
                          <a:effectLst/>
                        </a:rPr>
                        <a:t>D</a:t>
                      </a:r>
                      <a:r>
                        <a:rPr lang="en-US" sz="1050" dirty="0" smtClean="0">
                          <a:effectLst/>
                        </a:rPr>
                        <a:t>A</a:t>
                      </a:r>
                      <a:r>
                        <a:rPr lang="en-US" sz="1050" spc="-5" dirty="0" smtClean="0">
                          <a:effectLst/>
                        </a:rPr>
                        <a:t>R</a:t>
                      </a:r>
                      <a:r>
                        <a:rPr lang="en-US" sz="1050" spc="-1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68985" marR="86995" indent="-650875">
                        <a:lnSpc>
                          <a:spcPct val="101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Qi</a:t>
                      </a:r>
                      <a:r>
                        <a:rPr lang="en-US" sz="1050" spc="5" dirty="0" err="1">
                          <a:effectLst/>
                        </a:rPr>
                        <a:t>n</a:t>
                      </a:r>
                      <a:r>
                        <a:rPr lang="en-US" sz="1050" spc="-5" dirty="0" err="1">
                          <a:effectLst/>
                        </a:rPr>
                        <a:t>g</a:t>
                      </a:r>
                      <a:r>
                        <a:rPr lang="en-US" sz="1050" dirty="0" err="1">
                          <a:effectLst/>
                        </a:rPr>
                        <a:t>De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spc="-10" dirty="0">
                          <a:effectLst/>
                        </a:rPr>
                        <a:t>W</a:t>
                      </a:r>
                      <a:r>
                        <a:rPr lang="en-US" sz="1050" spc="-5" dirty="0">
                          <a:effectLst/>
                        </a:rPr>
                        <a:t>a</a:t>
                      </a:r>
                      <a:r>
                        <a:rPr lang="en-US" sz="1050" spc="5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g</a:t>
                      </a:r>
                      <a:r>
                        <a:rPr lang="en-US" sz="1050" spc="-5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(</a:t>
                      </a:r>
                      <a:r>
                        <a:rPr lang="en-US" sz="1050" spc="15" dirty="0">
                          <a:effectLst/>
                        </a:rPr>
                        <a:t>P</a:t>
                      </a:r>
                      <a:r>
                        <a:rPr lang="en-US" sz="1050" dirty="0">
                          <a:effectLst/>
                        </a:rPr>
                        <a:t>I,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-15" dirty="0">
                          <a:effectLst/>
                        </a:rPr>
                        <a:t>U</a:t>
                      </a:r>
                      <a:r>
                        <a:rPr lang="en-US" sz="1050" spc="5" dirty="0">
                          <a:effectLst/>
                        </a:rPr>
                        <a:t>PM</a:t>
                      </a:r>
                      <a:r>
                        <a:rPr lang="en-US" sz="1050" dirty="0">
                          <a:effectLst/>
                        </a:rPr>
                        <a:t>C),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-15" dirty="0">
                          <a:effectLst/>
                        </a:rPr>
                        <a:t>I</a:t>
                      </a:r>
                      <a:r>
                        <a:rPr lang="en-US" sz="1050" spc="-5" dirty="0">
                          <a:effectLst/>
                        </a:rPr>
                        <a:t>ve</a:t>
                      </a:r>
                      <a:r>
                        <a:rPr lang="en-US" sz="1050" dirty="0">
                          <a:effectLst/>
                        </a:rPr>
                        <a:t>t</a:t>
                      </a:r>
                      <a:r>
                        <a:rPr lang="en-US" sz="1050" spc="5" dirty="0">
                          <a:effectLst/>
                        </a:rPr>
                        <a:t> </a:t>
                      </a:r>
                      <a:r>
                        <a:rPr lang="en-US" sz="1050" spc="10" dirty="0">
                          <a:effectLst/>
                        </a:rPr>
                        <a:t>B</a:t>
                      </a:r>
                      <a:r>
                        <a:rPr lang="en-US" sz="1050" spc="-5" dirty="0">
                          <a:effectLst/>
                        </a:rPr>
                        <a:t>a</a:t>
                      </a:r>
                      <a:r>
                        <a:rPr lang="en-US" sz="1050" spc="-10" dirty="0">
                          <a:effectLst/>
                        </a:rPr>
                        <a:t>h</a:t>
                      </a:r>
                      <a:r>
                        <a:rPr lang="en-US" sz="1050" spc="5" dirty="0">
                          <a:effectLst/>
                        </a:rPr>
                        <a:t>a</a:t>
                      </a:r>
                      <a:r>
                        <a:rPr lang="en-US" sz="1050" spc="-5" dirty="0">
                          <a:effectLst/>
                        </a:rPr>
                        <a:t>r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spc="15" dirty="0">
                          <a:effectLst/>
                        </a:rPr>
                        <a:t>M</a:t>
                      </a:r>
                      <a:r>
                        <a:rPr lang="en-US" sz="1050" spc="-5" dirty="0">
                          <a:effectLst/>
                        </a:rPr>
                        <a:t>ar</a:t>
                      </a:r>
                      <a:r>
                        <a:rPr lang="en-US" sz="1050" dirty="0">
                          <a:effectLst/>
                        </a:rPr>
                        <a:t>y</a:t>
                      </a:r>
                      <a:r>
                        <a:rPr lang="en-US" sz="1050" spc="10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H C</a:t>
                      </a:r>
                      <a:r>
                        <a:rPr lang="en-US" sz="1050" spc="-10" dirty="0">
                          <a:effectLst/>
                        </a:rPr>
                        <a:t>h</a:t>
                      </a:r>
                      <a:r>
                        <a:rPr lang="en-US" sz="1050" spc="-5" dirty="0">
                          <a:effectLst/>
                        </a:rPr>
                        <a:t>e</a:t>
                      </a:r>
                      <a:r>
                        <a:rPr lang="en-US" sz="1050" spc="-10" dirty="0">
                          <a:effectLst/>
                        </a:rPr>
                        <a:t>n</a:t>
                      </a:r>
                      <a:r>
                        <a:rPr lang="en-US" sz="1050" dirty="0">
                          <a:effectLst/>
                        </a:rPr>
                        <a:t>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619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39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168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r>
                        <a:rPr lang="en-US" sz="1100" spc="-5" dirty="0">
                          <a:effectLst/>
                        </a:rPr>
                        <a:t>&amp;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P</a:t>
                      </a:r>
                      <a:r>
                        <a:rPr lang="en-US" sz="1100" spc="-5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 marR="78105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Mod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eli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05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dr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itic</a:t>
                      </a:r>
                      <a:r>
                        <a:rPr lang="en-US" sz="105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dr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itic</a:t>
                      </a:r>
                    </a:p>
                    <a:p>
                      <a:pPr marL="740410" marR="730885" algn="ctr">
                        <a:lnSpc>
                          <a:spcPts val="11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105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ts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8355" marR="43815" indent="-732790">
                        <a:lnSpc>
                          <a:spcPct val="102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M.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H.</a:t>
                      </a:r>
                      <a:r>
                        <a:rPr lang="en-US" sz="1200" b="1" spc="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effectLst/>
                        </a:rPr>
                        <a:t>El</a:t>
                      </a:r>
                      <a:r>
                        <a:rPr lang="en-US" sz="1200" b="1" spc="-10" dirty="0" err="1">
                          <a:solidFill>
                            <a:srgbClr val="C00000"/>
                          </a:solidFill>
                          <a:effectLst/>
                        </a:rPr>
                        <a:t>l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effectLst/>
                        </a:rPr>
                        <a:t>is</a:t>
                      </a:r>
                      <a:r>
                        <a:rPr lang="en-US" sz="1200" b="1" spc="-15" dirty="0" err="1">
                          <a:solidFill>
                            <a:srgbClr val="C00000"/>
                          </a:solidFill>
                          <a:effectLst/>
                        </a:rPr>
                        <a:t>m</a:t>
                      </a:r>
                      <a:r>
                        <a:rPr lang="en-US" sz="1200" b="1" spc="-5" dirty="0" err="1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r>
                        <a:rPr lang="en-US" sz="1200" b="1" spc="1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I;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UC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D),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-1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spc="-5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n-US" sz="1050" b="0" spc="-10" dirty="0" err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b="0" spc="-5" dirty="0" err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050" b="0" spc="20" dirty="0" err="1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US" sz="1050" b="0" spc="1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spc="-20" dirty="0" err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, T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05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ol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08355" marR="43815" indent="-732790">
                        <a:lnSpc>
                          <a:spcPct val="102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7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530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T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-76200"/>
            <a:ext cx="1752600" cy="838200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solidFill>
                  <a:srgbClr val="5CD600"/>
                </a:solidFill>
              </a:rPr>
              <a:t>C&amp;SPs</a:t>
            </a:r>
            <a:endParaRPr lang="en-US" sz="4400" b="1" dirty="0">
              <a:solidFill>
                <a:srgbClr val="5CD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MMBioS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1212</Words>
  <Application>Microsoft Office PowerPoint</Application>
  <PresentationFormat>On-screen Show (4:3)</PresentationFormat>
  <Paragraphs>439</Paragraphs>
  <Slides>11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External Advisory Board Members</vt:lpstr>
      <vt:lpstr>Slide 3</vt:lpstr>
      <vt:lpstr>Slide 4</vt:lpstr>
      <vt:lpstr>Slide 5</vt:lpstr>
      <vt:lpstr>Slide 6</vt:lpstr>
      <vt:lpstr>DBPs</vt:lpstr>
      <vt:lpstr>Slide 8</vt:lpstr>
      <vt:lpstr>C&amp;SPs</vt:lpstr>
      <vt:lpstr>Accomplishments by numbers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Ivet Bahar (local)</dc:creator>
  <cp:lastModifiedBy>Ivet Bahar (local)</cp:lastModifiedBy>
  <cp:revision>31</cp:revision>
  <dcterms:created xsi:type="dcterms:W3CDTF">2012-06-04T04:57:03Z</dcterms:created>
  <dcterms:modified xsi:type="dcterms:W3CDTF">2015-09-15T19:59:56Z</dcterms:modified>
</cp:coreProperties>
</file>